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74" r:id="rId2"/>
    <p:sldId id="257" r:id="rId3"/>
    <p:sldId id="259" r:id="rId4"/>
    <p:sldId id="275"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6" r:id="rId19"/>
    <p:sldId id="277" r:id="rId2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9265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755650" y="5146675"/>
            <a:ext cx="6045200" cy="42100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7" name="Google Shape;87;p1:notes"/>
          <p:cNvSpPr txBox="1">
            <a:spLocks noGrp="1"/>
          </p:cNvSpPr>
          <p:nvPr>
            <p:ph type="sldNum" idx="12"/>
          </p:nvPr>
        </p:nvSpPr>
        <p:spPr>
          <a:xfrm>
            <a:off x="4279900" y="10156825"/>
            <a:ext cx="3275013" cy="53657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16: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p16: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17: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7" name="Google Shape;417;p17: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2: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1005840" y="7627621"/>
            <a:ext cx="3291840" cy="4381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4846320" y="7627621"/>
            <a:ext cx="4937760" cy="4381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10332720" y="7627621"/>
            <a:ext cx="3291840"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7601948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hyperlink" Target="https://www.mdpi.com/1424-8220/22/14/5419/xm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3"/>
          <p:cNvGrpSpPr/>
          <p:nvPr/>
        </p:nvGrpSpPr>
        <p:grpSpPr>
          <a:xfrm>
            <a:off x="-2963" y="1593141"/>
            <a:ext cx="11599119" cy="637219"/>
            <a:chOff x="-16184" y="8640158"/>
            <a:chExt cx="4045716" cy="439420"/>
          </a:xfrm>
        </p:grpSpPr>
        <p:sp>
          <p:nvSpPr>
            <p:cNvPr id="90" name="Google Shape;90;p13"/>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351861" lvl="1" algn="ctr"/>
              <a:r>
                <a:rPr lang="en-US" sz="3694" dirty="0">
                  <a:solidFill>
                    <a:schemeClr val="lt1"/>
                  </a:solidFill>
                  <a:latin typeface="Calibri"/>
                  <a:ea typeface="Calibri"/>
                  <a:cs typeface="Calibri"/>
                  <a:sym typeface="Calibri"/>
                </a:rPr>
                <a:t>E-Fitness Tracker</a:t>
              </a:r>
              <a:endParaRPr sz="1385" dirty="0">
                <a:solidFill>
                  <a:schemeClr val="lt1"/>
                </a:solidFill>
                <a:latin typeface="Calibri"/>
                <a:ea typeface="Calibri"/>
                <a:cs typeface="Calibri"/>
                <a:sym typeface="Calibri"/>
              </a:endParaRPr>
            </a:p>
          </p:txBody>
        </p:sp>
        <p:sp>
          <p:nvSpPr>
            <p:cNvPr id="91" name="Google Shape;91;p13"/>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endParaRPr sz="1385">
                <a:solidFill>
                  <a:schemeClr val="dk1"/>
                </a:solidFill>
                <a:latin typeface="Calibri"/>
                <a:ea typeface="Calibri"/>
                <a:cs typeface="Calibri"/>
                <a:sym typeface="Calibri"/>
              </a:endParaRPr>
            </a:p>
          </p:txBody>
        </p:sp>
      </p:grpSp>
      <p:sp>
        <p:nvSpPr>
          <p:cNvPr id="93" name="Google Shape;93;p13"/>
          <p:cNvSpPr txBox="1"/>
          <p:nvPr/>
        </p:nvSpPr>
        <p:spPr>
          <a:xfrm>
            <a:off x="2828685" y="600275"/>
            <a:ext cx="8679198" cy="544685"/>
          </a:xfrm>
          <a:prstGeom prst="rect">
            <a:avLst/>
          </a:prstGeom>
          <a:noFill/>
          <a:ln>
            <a:noFill/>
          </a:ln>
        </p:spPr>
        <p:txBody>
          <a:bodyPr spcFirstLastPara="1" wrap="square" lIns="70360" tIns="35171" rIns="70360" bIns="35171" anchor="t" anchorCtr="0">
            <a:spAutoFit/>
          </a:bodyPr>
          <a:lstStyle/>
          <a:p>
            <a:r>
              <a:rPr lang="en-US" sz="3078" dirty="0">
                <a:solidFill>
                  <a:srgbClr val="00B0F0"/>
                </a:solidFill>
                <a:latin typeface="Times New Roman"/>
                <a:ea typeface="Times New Roman"/>
                <a:cs typeface="Times New Roman"/>
                <a:sym typeface="Times New Roman"/>
              </a:rPr>
              <a:t>Bipin Tripathi Kumaon Institute Of Technology</a:t>
            </a:r>
            <a:endParaRPr sz="1385" dirty="0">
              <a:solidFill>
                <a:srgbClr val="00B0F0"/>
              </a:solidFill>
            </a:endParaRPr>
          </a:p>
        </p:txBody>
      </p:sp>
      <p:grpSp>
        <p:nvGrpSpPr>
          <p:cNvPr id="94" name="Google Shape;94;p13"/>
          <p:cNvGrpSpPr/>
          <p:nvPr/>
        </p:nvGrpSpPr>
        <p:grpSpPr>
          <a:xfrm>
            <a:off x="-15204" y="3249115"/>
            <a:ext cx="3516940" cy="513817"/>
            <a:chOff x="601553" y="8642689"/>
            <a:chExt cx="3734795" cy="354323"/>
          </a:xfrm>
        </p:grpSpPr>
        <p:sp>
          <p:nvSpPr>
            <p:cNvPr id="95" name="Google Shape;95;p13"/>
            <p:cNvSpPr/>
            <p:nvPr/>
          </p:nvSpPr>
          <p:spPr>
            <a:xfrm>
              <a:off x="601553" y="8642693"/>
              <a:ext cx="3321810" cy="354319"/>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C55A11"/>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r>
                <a:rPr lang="en-US" sz="2771" dirty="0">
                  <a:solidFill>
                    <a:schemeClr val="lt1"/>
                  </a:solidFill>
                  <a:latin typeface="Calibri"/>
                  <a:ea typeface="Calibri"/>
                  <a:cs typeface="Calibri"/>
                  <a:sym typeface="Calibri"/>
                </a:rPr>
                <a:t>	Presented by</a:t>
              </a:r>
              <a:endParaRPr sz="1385" dirty="0">
                <a:solidFill>
                  <a:schemeClr val="lt1"/>
                </a:solidFill>
                <a:latin typeface="Calibri"/>
                <a:ea typeface="Calibri"/>
                <a:cs typeface="Calibri"/>
                <a:sym typeface="Calibri"/>
              </a:endParaRPr>
            </a:p>
          </p:txBody>
        </p:sp>
        <p:sp>
          <p:nvSpPr>
            <p:cNvPr id="96" name="Google Shape;96;p13"/>
            <p:cNvSpPr/>
            <p:nvPr/>
          </p:nvSpPr>
          <p:spPr>
            <a:xfrm>
              <a:off x="3621605" y="8642689"/>
              <a:ext cx="714743" cy="354319"/>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C55A11"/>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endParaRPr sz="1385">
                <a:solidFill>
                  <a:schemeClr val="dk1"/>
                </a:solidFill>
                <a:latin typeface="Calibri"/>
                <a:ea typeface="Calibri"/>
                <a:cs typeface="Calibri"/>
                <a:sym typeface="Calibri"/>
              </a:endParaRPr>
            </a:p>
          </p:txBody>
        </p:sp>
      </p:grpSp>
      <p:grpSp>
        <p:nvGrpSpPr>
          <p:cNvPr id="97" name="Google Shape;97;p13"/>
          <p:cNvGrpSpPr/>
          <p:nvPr/>
        </p:nvGrpSpPr>
        <p:grpSpPr>
          <a:xfrm>
            <a:off x="11734292" y="3267536"/>
            <a:ext cx="2911312" cy="513816"/>
            <a:chOff x="-301759" y="8642690"/>
            <a:chExt cx="4225122" cy="354322"/>
          </a:xfrm>
        </p:grpSpPr>
        <p:sp>
          <p:nvSpPr>
            <p:cNvPr id="98" name="Google Shape;98;p13"/>
            <p:cNvSpPr/>
            <p:nvPr/>
          </p:nvSpPr>
          <p:spPr>
            <a:xfrm>
              <a:off x="0" y="8642690"/>
              <a:ext cx="3923363" cy="354319"/>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C55A11"/>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r>
                <a:rPr lang="en-US" sz="2771">
                  <a:solidFill>
                    <a:schemeClr val="lt1"/>
                  </a:solidFill>
                  <a:latin typeface="Calibri"/>
                  <a:ea typeface="Calibri"/>
                  <a:cs typeface="Calibri"/>
                  <a:sym typeface="Calibri"/>
                </a:rPr>
                <a:t>	Guided by</a:t>
              </a:r>
              <a:endParaRPr sz="1385">
                <a:solidFill>
                  <a:schemeClr val="lt1"/>
                </a:solidFill>
                <a:latin typeface="Calibri"/>
                <a:ea typeface="Calibri"/>
                <a:cs typeface="Calibri"/>
                <a:sym typeface="Calibri"/>
              </a:endParaRPr>
            </a:p>
          </p:txBody>
        </p:sp>
        <p:sp>
          <p:nvSpPr>
            <p:cNvPr id="99" name="Google Shape;99;p13"/>
            <p:cNvSpPr/>
            <p:nvPr/>
          </p:nvSpPr>
          <p:spPr>
            <a:xfrm>
              <a:off x="-301759" y="8642693"/>
              <a:ext cx="714743" cy="354319"/>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C55A11"/>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endParaRPr sz="1385">
                <a:solidFill>
                  <a:schemeClr val="dk1"/>
                </a:solidFill>
                <a:latin typeface="Calibri"/>
                <a:ea typeface="Calibri"/>
                <a:cs typeface="Calibri"/>
                <a:sym typeface="Calibri"/>
              </a:endParaRPr>
            </a:p>
          </p:txBody>
        </p:sp>
      </p:grpSp>
      <p:sp>
        <p:nvSpPr>
          <p:cNvPr id="100" name="Google Shape;100;p13"/>
          <p:cNvSpPr txBox="1"/>
          <p:nvPr/>
        </p:nvSpPr>
        <p:spPr>
          <a:xfrm>
            <a:off x="85993" y="4046479"/>
            <a:ext cx="4445111" cy="1515270"/>
          </a:xfrm>
          <a:prstGeom prst="rect">
            <a:avLst/>
          </a:prstGeom>
          <a:noFill/>
          <a:ln>
            <a:noFill/>
          </a:ln>
        </p:spPr>
        <p:txBody>
          <a:bodyPr spcFirstLastPara="1" wrap="square" lIns="70360" tIns="35171" rIns="70360" bIns="35171" anchor="t" anchorCtr="0">
            <a:spAutoFit/>
          </a:bodyPr>
          <a:lstStyle/>
          <a:p>
            <a:r>
              <a:rPr lang="en-US" sz="2000" dirty="0">
                <a:solidFill>
                  <a:schemeClr val="dk1"/>
                </a:solidFill>
                <a:latin typeface="Calibri"/>
                <a:ea typeface="Calibri"/>
                <a:cs typeface="Calibri"/>
                <a:sym typeface="Calibri"/>
              </a:rPr>
              <a:t>Jatin Gusain           (200180101030)</a:t>
            </a:r>
          </a:p>
          <a:p>
            <a:r>
              <a:rPr lang="en-US" sz="2000" dirty="0">
                <a:solidFill>
                  <a:schemeClr val="dk1"/>
                </a:solidFill>
                <a:latin typeface="Calibri"/>
                <a:ea typeface="Calibri"/>
                <a:cs typeface="Calibri"/>
                <a:sym typeface="Calibri"/>
              </a:rPr>
              <a:t>Prashant Devshali (200180101040)</a:t>
            </a:r>
            <a:endParaRPr sz="2000" dirty="0"/>
          </a:p>
          <a:p>
            <a:r>
              <a:rPr lang="en-US" sz="2000" dirty="0">
                <a:solidFill>
                  <a:schemeClr val="dk1"/>
                </a:solidFill>
                <a:latin typeface="Calibri"/>
                <a:ea typeface="Calibri"/>
                <a:cs typeface="Calibri"/>
                <a:sym typeface="Calibri"/>
              </a:rPr>
              <a:t>Priyanshu Sharma(200180101043)</a:t>
            </a:r>
          </a:p>
          <a:p>
            <a:r>
              <a:rPr lang="en-US" sz="20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Shubham Singh Khati (200180101052)</a:t>
            </a:r>
            <a:endParaRPr sz="2400" dirty="0">
              <a:solidFill>
                <a:schemeClr val="dk1"/>
              </a:solidFill>
              <a:latin typeface="Calibri"/>
              <a:ea typeface="Calibri"/>
              <a:cs typeface="Calibri"/>
              <a:sym typeface="Calibri"/>
            </a:endParaRPr>
          </a:p>
          <a:p>
            <a:endParaRPr lang="en-IN" sz="1385" dirty="0">
              <a:solidFill>
                <a:schemeClr val="dk1"/>
              </a:solidFill>
              <a:latin typeface="Calibri"/>
              <a:ea typeface="Calibri"/>
              <a:cs typeface="Calibri"/>
              <a:sym typeface="Calibri"/>
            </a:endParaRPr>
          </a:p>
        </p:txBody>
      </p:sp>
      <p:sp>
        <p:nvSpPr>
          <p:cNvPr id="101" name="Google Shape;101;p13"/>
          <p:cNvSpPr txBox="1"/>
          <p:nvPr/>
        </p:nvSpPr>
        <p:spPr>
          <a:xfrm>
            <a:off x="11734291" y="4218231"/>
            <a:ext cx="2442237" cy="402658"/>
          </a:xfrm>
          <a:prstGeom prst="rect">
            <a:avLst/>
          </a:prstGeom>
          <a:noFill/>
          <a:ln>
            <a:noFill/>
          </a:ln>
        </p:spPr>
        <p:txBody>
          <a:bodyPr spcFirstLastPara="1" wrap="square" lIns="70360" tIns="35171" rIns="70360" bIns="35171" anchor="t" anchorCtr="0">
            <a:spAutoFit/>
          </a:bodyPr>
          <a:lstStyle/>
          <a:p>
            <a:r>
              <a:rPr lang="en-US" sz="2155" dirty="0">
                <a:solidFill>
                  <a:schemeClr val="dk1"/>
                </a:solidFill>
                <a:latin typeface="Calibri"/>
                <a:ea typeface="Calibri"/>
                <a:cs typeface="Calibri"/>
                <a:sym typeface="Calibri"/>
              </a:rPr>
              <a:t>Dr. Kapil Chaudhary</a:t>
            </a:r>
            <a:endParaRPr sz="1385" dirty="0"/>
          </a:p>
        </p:txBody>
      </p:sp>
      <p:sp>
        <p:nvSpPr>
          <p:cNvPr id="102" name="Google Shape;102;p13"/>
          <p:cNvSpPr txBox="1"/>
          <p:nvPr/>
        </p:nvSpPr>
        <p:spPr>
          <a:xfrm>
            <a:off x="4644737" y="5103971"/>
            <a:ext cx="5766954" cy="1966100"/>
          </a:xfrm>
          <a:prstGeom prst="rect">
            <a:avLst/>
          </a:prstGeom>
          <a:noFill/>
          <a:ln>
            <a:noFill/>
          </a:ln>
        </p:spPr>
        <p:txBody>
          <a:bodyPr spcFirstLastPara="1" wrap="square" lIns="70360" tIns="35171" rIns="70360" bIns="35171" anchor="t" anchorCtr="0">
            <a:spAutoFit/>
          </a:bodyPr>
          <a:lstStyle/>
          <a:p>
            <a:pPr algn="ctr"/>
            <a:r>
              <a:rPr lang="en-US" sz="2463" dirty="0">
                <a:solidFill>
                  <a:schemeClr val="dk1"/>
                </a:solidFill>
                <a:latin typeface="Times New Roman"/>
                <a:ea typeface="Times New Roman"/>
                <a:cs typeface="Times New Roman"/>
                <a:sym typeface="Times New Roman"/>
              </a:rPr>
              <a:t>Submitted for the partial fulfillment </a:t>
            </a:r>
            <a:endParaRPr sz="1385" dirty="0"/>
          </a:p>
          <a:p>
            <a:pPr algn="ctr"/>
            <a:r>
              <a:rPr lang="en-US" sz="2463" dirty="0">
                <a:solidFill>
                  <a:schemeClr val="dk1"/>
                </a:solidFill>
                <a:latin typeface="Times New Roman"/>
                <a:ea typeface="Times New Roman"/>
                <a:cs typeface="Times New Roman"/>
                <a:sym typeface="Times New Roman"/>
              </a:rPr>
              <a:t>of </a:t>
            </a:r>
            <a:endParaRPr sz="1385" dirty="0"/>
          </a:p>
          <a:p>
            <a:pPr algn="ctr"/>
            <a:r>
              <a:rPr lang="en-US" sz="2463" dirty="0">
                <a:solidFill>
                  <a:schemeClr val="dk1"/>
                </a:solidFill>
                <a:latin typeface="Times New Roman"/>
                <a:ea typeface="Times New Roman"/>
                <a:cs typeface="Times New Roman"/>
                <a:sym typeface="Times New Roman"/>
              </a:rPr>
              <a:t>Bachelor Of Technology</a:t>
            </a:r>
            <a:endParaRPr sz="1385" dirty="0"/>
          </a:p>
          <a:p>
            <a:pPr algn="ctr"/>
            <a:r>
              <a:rPr lang="en-US" sz="2463" dirty="0">
                <a:solidFill>
                  <a:schemeClr val="dk1"/>
                </a:solidFill>
                <a:latin typeface="Times New Roman"/>
                <a:ea typeface="Times New Roman"/>
                <a:cs typeface="Times New Roman"/>
                <a:sym typeface="Times New Roman"/>
              </a:rPr>
              <a:t>in </a:t>
            </a:r>
            <a:endParaRPr sz="1385" dirty="0"/>
          </a:p>
          <a:p>
            <a:pPr algn="ctr"/>
            <a:r>
              <a:rPr lang="en-US" sz="2463" dirty="0">
                <a:solidFill>
                  <a:schemeClr val="dk1"/>
                </a:solidFill>
                <a:latin typeface="Times New Roman"/>
                <a:ea typeface="Times New Roman"/>
                <a:cs typeface="Times New Roman"/>
                <a:sym typeface="Times New Roman"/>
              </a:rPr>
              <a:t>Computer Science And Engineering</a:t>
            </a:r>
            <a:endParaRPr sz="1385" dirty="0"/>
          </a:p>
        </p:txBody>
      </p:sp>
      <p:sp>
        <p:nvSpPr>
          <p:cNvPr id="111" name="Google Shape;111;p13"/>
          <p:cNvSpPr txBox="1">
            <a:spLocks noGrp="1"/>
          </p:cNvSpPr>
          <p:nvPr>
            <p:ph type="sldNum" idx="12"/>
          </p:nvPr>
        </p:nvSpPr>
        <p:spPr>
          <a:xfrm>
            <a:off x="13941886" y="7627621"/>
            <a:ext cx="442549" cy="298990"/>
          </a:xfrm>
          <a:prstGeom prst="rect">
            <a:avLst/>
          </a:prstGeom>
          <a:noFill/>
          <a:ln>
            <a:noFill/>
          </a:ln>
        </p:spPr>
        <p:txBody>
          <a:bodyPr spcFirstLastPara="1" wrap="square" lIns="70360" tIns="35171" rIns="70360" bIns="35171" anchor="ctr" anchorCtr="0">
            <a:noAutofit/>
          </a:bodyPr>
          <a:lstStyle/>
          <a:p>
            <a:fld id="{00000000-1234-1234-1234-123412341234}" type="slidenum">
              <a:rPr lang="en-US" sz="2463">
                <a:solidFill>
                  <a:schemeClr val="lt1"/>
                </a:solidFill>
              </a:rPr>
              <a:pPr/>
              <a:t>1</a:t>
            </a:fld>
            <a:endParaRPr>
              <a:solidFill>
                <a:schemeClr val="lt1"/>
              </a:solidFill>
            </a:endParaRPr>
          </a:p>
        </p:txBody>
      </p:sp>
      <p:pic>
        <p:nvPicPr>
          <p:cNvPr id="2" name="Picture 1">
            <a:extLst>
              <a:ext uri="{FF2B5EF4-FFF2-40B4-BE49-F238E27FC236}">
                <a16:creationId xmlns:a16="http://schemas.microsoft.com/office/drawing/2014/main" id="{4686582D-8414-9EDE-4CDD-DE54B758829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65363" y="2466277"/>
            <a:ext cx="2442237" cy="1966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419100" y="874990"/>
            <a:ext cx="13792200" cy="6479500"/>
          </a:xfrm>
          <a:prstGeom prst="roundRect">
            <a:avLst>
              <a:gd name="adj" fmla="val 2910"/>
            </a:avLst>
          </a:prstGeom>
          <a:solidFill>
            <a:srgbClr val="FFD1A7">
              <a:alpha val="75000"/>
            </a:srgbClr>
          </a:solidFill>
          <a:ln w="7620">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9046845" y="874990"/>
            <a:ext cx="5172075" cy="6479500"/>
          </a:xfrm>
          <a:prstGeom prst="rect">
            <a:avLst/>
          </a:prstGeom>
        </p:spPr>
      </p:pic>
      <p:sp>
        <p:nvSpPr>
          <p:cNvPr id="5" name="Text 1"/>
          <p:cNvSpPr/>
          <p:nvPr/>
        </p:nvSpPr>
        <p:spPr>
          <a:xfrm>
            <a:off x="1204793" y="1451134"/>
            <a:ext cx="6901577" cy="654606"/>
          </a:xfrm>
          <a:prstGeom prst="rect">
            <a:avLst/>
          </a:prstGeom>
          <a:noFill/>
          <a:ln/>
        </p:spPr>
        <p:txBody>
          <a:bodyPr wrap="none" rtlCol="0" anchor="t"/>
          <a:lstStyle/>
          <a:p>
            <a:pPr marL="0" indent="0">
              <a:lnSpc>
                <a:spcPts val="5156"/>
              </a:lnSpc>
              <a:buNone/>
            </a:pPr>
            <a:r>
              <a:rPr lang="en-US" sz="4124" b="1" dirty="0">
                <a:solidFill>
                  <a:srgbClr val="000000"/>
                </a:solidFill>
                <a:latin typeface="p22-mackinac-pro" pitchFamily="34" charset="0"/>
                <a:ea typeface="p22-mackinac-pro" pitchFamily="34" charset="-122"/>
                <a:cs typeface="p22-mackinac-pro" pitchFamily="34" charset="-120"/>
              </a:rPr>
              <a:t>Tools and Technologies Use</a:t>
            </a:r>
            <a:endParaRPr lang="en-US" sz="4124" dirty="0"/>
          </a:p>
        </p:txBody>
      </p:sp>
      <p:sp>
        <p:nvSpPr>
          <p:cNvPr id="6" name="Text 2"/>
          <p:cNvSpPr/>
          <p:nvPr/>
        </p:nvSpPr>
        <p:spPr>
          <a:xfrm>
            <a:off x="1623774" y="2419945"/>
            <a:ext cx="6629757" cy="1676400"/>
          </a:xfrm>
          <a:prstGeom prst="rect">
            <a:avLst/>
          </a:prstGeom>
          <a:noFill/>
          <a:ln/>
        </p:spPr>
        <p:txBody>
          <a:bodyPr wrap="square" rtlCol="0" anchor="t"/>
          <a:lstStyle/>
          <a:p>
            <a:pPr marL="342900" indent="-342900" algn="l">
              <a:lnSpc>
                <a:spcPts val="3300"/>
              </a:lnSpc>
              <a:buSzPct val="100000"/>
              <a:buFont typeface="+mj-lt"/>
              <a:buAutoNum type="arabicPeriod"/>
            </a:pPr>
            <a:r>
              <a:rPr lang="en-US" sz="2062" dirty="0">
                <a:solidFill>
                  <a:srgbClr val="272525"/>
                </a:solidFill>
                <a:latin typeface="Eudoxus Sans" pitchFamily="34" charset="0"/>
                <a:ea typeface="Eudoxus Sans" pitchFamily="34" charset="-122"/>
                <a:cs typeface="Eudoxus Sans" pitchFamily="34" charset="-120"/>
              </a:rPr>
              <a:t>Utilize </a:t>
            </a:r>
            <a:r>
              <a:rPr lang="en-US" sz="2062" b="1" dirty="0">
                <a:solidFill>
                  <a:srgbClr val="272525"/>
                </a:solidFill>
                <a:latin typeface="Eudoxus Sans" pitchFamily="34" charset="0"/>
                <a:ea typeface="Eudoxus Sans" pitchFamily="34" charset="-122"/>
                <a:cs typeface="Eudoxus Sans" pitchFamily="34" charset="-120"/>
              </a:rPr>
              <a:t>MediaPipe</a:t>
            </a:r>
            <a:r>
              <a:rPr lang="en-US" sz="2062" dirty="0">
                <a:solidFill>
                  <a:srgbClr val="272525"/>
                </a:solidFill>
                <a:latin typeface="Eudoxus Sans" pitchFamily="34" charset="0"/>
                <a:ea typeface="Eudoxus Sans" pitchFamily="34" charset="-122"/>
                <a:cs typeface="Eudoxus Sans" pitchFamily="34" charset="-120"/>
              </a:rPr>
              <a:t> - a cutting-edge open-source framework for building multimodal machine learning pipelines, enabling robust and accurate pose estimation.</a:t>
            </a:r>
            <a:endParaRPr lang="en-US" sz="2062" dirty="0"/>
          </a:p>
        </p:txBody>
      </p:sp>
      <p:sp>
        <p:nvSpPr>
          <p:cNvPr id="7" name="Text 3"/>
          <p:cNvSpPr/>
          <p:nvPr/>
        </p:nvSpPr>
        <p:spPr>
          <a:xfrm>
            <a:off x="1623774" y="4180046"/>
            <a:ext cx="6629757" cy="1257300"/>
          </a:xfrm>
          <a:prstGeom prst="rect">
            <a:avLst/>
          </a:prstGeom>
          <a:noFill/>
          <a:ln/>
        </p:spPr>
        <p:txBody>
          <a:bodyPr wrap="square" rtlCol="0" anchor="t"/>
          <a:lstStyle/>
          <a:p>
            <a:pPr marL="342900" indent="-342900" algn="l">
              <a:lnSpc>
                <a:spcPts val="3300"/>
              </a:lnSpc>
              <a:buSzPct val="100000"/>
              <a:buFont typeface="+mj-lt"/>
              <a:buAutoNum type="arabicPeriod" startAt="2"/>
            </a:pPr>
            <a:r>
              <a:rPr lang="en-US" sz="2062" dirty="0">
                <a:solidFill>
                  <a:srgbClr val="272525"/>
                </a:solidFill>
                <a:latin typeface="Eudoxus Sans" pitchFamily="34" charset="0"/>
                <a:ea typeface="Eudoxus Sans" pitchFamily="34" charset="-122"/>
                <a:cs typeface="Eudoxus Sans" pitchFamily="34" charset="-120"/>
              </a:rPr>
              <a:t>Leverage </a:t>
            </a:r>
            <a:r>
              <a:rPr lang="en-US" sz="2062" b="1" dirty="0">
                <a:solidFill>
                  <a:srgbClr val="272525"/>
                </a:solidFill>
                <a:latin typeface="Eudoxus Sans" pitchFamily="34" charset="0"/>
                <a:ea typeface="Eudoxus Sans" pitchFamily="34" charset="-122"/>
                <a:cs typeface="Eudoxus Sans" pitchFamily="34" charset="-120"/>
              </a:rPr>
              <a:t>OpenCV</a:t>
            </a:r>
            <a:r>
              <a:rPr lang="en-US" sz="2062" dirty="0">
                <a:solidFill>
                  <a:srgbClr val="272525"/>
                </a:solidFill>
                <a:latin typeface="Eudoxus Sans" pitchFamily="34" charset="0"/>
                <a:ea typeface="Eudoxus Sans" pitchFamily="34" charset="-122"/>
                <a:cs typeface="Eudoxus Sans" pitchFamily="34" charset="-120"/>
              </a:rPr>
              <a:t> - a powerful computer vision library that facilitates real-time video processing and analysis essential for exercise recognition.</a:t>
            </a:r>
            <a:endParaRPr lang="en-US" sz="2062" dirty="0"/>
          </a:p>
        </p:txBody>
      </p:sp>
      <p:sp>
        <p:nvSpPr>
          <p:cNvPr id="8" name="Text 4"/>
          <p:cNvSpPr/>
          <p:nvPr/>
        </p:nvSpPr>
        <p:spPr>
          <a:xfrm>
            <a:off x="1623774" y="5521047"/>
            <a:ext cx="6629757" cy="1257300"/>
          </a:xfrm>
          <a:prstGeom prst="rect">
            <a:avLst/>
          </a:prstGeom>
          <a:noFill/>
          <a:ln/>
        </p:spPr>
        <p:txBody>
          <a:bodyPr wrap="square" rtlCol="0" anchor="t"/>
          <a:lstStyle/>
          <a:p>
            <a:pPr marL="342900" indent="-342900" algn="l">
              <a:lnSpc>
                <a:spcPts val="3300"/>
              </a:lnSpc>
              <a:buSzPct val="100000"/>
              <a:buFont typeface="+mj-lt"/>
              <a:buAutoNum type="arabicPeriod" startAt="3"/>
            </a:pPr>
            <a:r>
              <a:rPr lang="en-US" sz="2062" dirty="0">
                <a:solidFill>
                  <a:srgbClr val="272525"/>
                </a:solidFill>
                <a:latin typeface="Eudoxus Sans" pitchFamily="34" charset="0"/>
                <a:ea typeface="Eudoxus Sans" pitchFamily="34" charset="-122"/>
                <a:cs typeface="Eudoxus Sans" pitchFamily="34" charset="-120"/>
              </a:rPr>
              <a:t>Incorporate </a:t>
            </a:r>
            <a:r>
              <a:rPr lang="en-US" sz="2062" b="1" dirty="0">
                <a:solidFill>
                  <a:srgbClr val="272525"/>
                </a:solidFill>
                <a:latin typeface="Eudoxus Sans" pitchFamily="34" charset="0"/>
                <a:ea typeface="Eudoxus Sans" pitchFamily="34" charset="-122"/>
                <a:cs typeface="Eudoxus Sans" pitchFamily="34" charset="-120"/>
              </a:rPr>
              <a:t>NumPy</a:t>
            </a:r>
            <a:r>
              <a:rPr lang="en-US" sz="2062" dirty="0">
                <a:solidFill>
                  <a:srgbClr val="272525"/>
                </a:solidFill>
                <a:latin typeface="Eudoxus Sans" pitchFamily="34" charset="0"/>
                <a:ea typeface="Eudoxus Sans" pitchFamily="34" charset="-122"/>
                <a:cs typeface="Eudoxus Sans" pitchFamily="34" charset="-120"/>
              </a:rPr>
              <a:t> - a scientific computing library that provides efficient numerical operations, aiding in the processing and manipulation of pose data.</a:t>
            </a:r>
            <a:endParaRPr lang="en-US" sz="2062"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419100" y="816412"/>
            <a:ext cx="13792200" cy="6596658"/>
          </a:xfrm>
          <a:prstGeom prst="roundRect">
            <a:avLst>
              <a:gd name="adj" fmla="val 2859"/>
            </a:avLst>
          </a:prstGeom>
          <a:solidFill>
            <a:srgbClr val="FFFFFF">
              <a:alpha val="75000"/>
            </a:srgbClr>
          </a:solidFill>
          <a:ln w="7620">
            <a:solidFill>
              <a:srgbClr val="FFFFFF">
                <a:alpha val="64000"/>
              </a:srgbClr>
            </a:solidFill>
            <a:prstDash val="solid"/>
          </a:ln>
        </p:spPr>
      </p:sp>
      <p:sp>
        <p:nvSpPr>
          <p:cNvPr id="4" name="Text 1"/>
          <p:cNvSpPr/>
          <p:nvPr/>
        </p:nvSpPr>
        <p:spPr>
          <a:xfrm>
            <a:off x="1204793" y="1392555"/>
            <a:ext cx="5360194" cy="654606"/>
          </a:xfrm>
          <a:prstGeom prst="rect">
            <a:avLst/>
          </a:prstGeom>
          <a:noFill/>
          <a:ln/>
        </p:spPr>
        <p:txBody>
          <a:bodyPr wrap="none" rtlCol="0" anchor="t"/>
          <a:lstStyle/>
          <a:p>
            <a:pPr marL="0" indent="0">
              <a:lnSpc>
                <a:spcPts val="5156"/>
              </a:lnSpc>
              <a:buNone/>
            </a:pPr>
            <a:r>
              <a:rPr lang="en-US" sz="4124" b="1" dirty="0">
                <a:solidFill>
                  <a:srgbClr val="000000"/>
                </a:solidFill>
                <a:latin typeface="p22-mackinac-pro" pitchFamily="34" charset="0"/>
                <a:ea typeface="p22-mackinac-pro" pitchFamily="34" charset="-122"/>
                <a:cs typeface="p22-mackinac-pro" pitchFamily="34" charset="-120"/>
              </a:rPr>
              <a:t>Exercise Recognition</a:t>
            </a:r>
            <a:endParaRPr lang="en-US" sz="4124" dirty="0"/>
          </a:p>
        </p:txBody>
      </p:sp>
      <p:sp>
        <p:nvSpPr>
          <p:cNvPr id="5" name="Text 2"/>
          <p:cNvSpPr/>
          <p:nvPr/>
        </p:nvSpPr>
        <p:spPr>
          <a:xfrm>
            <a:off x="1204793" y="2172772"/>
            <a:ext cx="12812543" cy="1529715"/>
          </a:xfrm>
          <a:prstGeom prst="rect">
            <a:avLst/>
          </a:prstGeom>
          <a:noFill/>
          <a:ln/>
        </p:spPr>
        <p:txBody>
          <a:bodyPr wrap="square" rtlCol="0" anchor="t"/>
          <a:lstStyle/>
          <a:p>
            <a:pPr marL="0" indent="0">
              <a:lnSpc>
                <a:spcPts val="2640"/>
              </a:lnSpc>
              <a:buNone/>
            </a:pPr>
            <a:r>
              <a:rPr lang="en-US" dirty="0">
                <a:solidFill>
                  <a:srgbClr val="272525"/>
                </a:solidFill>
                <a:latin typeface="Eudoxus Sans" pitchFamily="34" charset="0"/>
                <a:ea typeface="Eudoxus Sans" pitchFamily="34" charset="-122"/>
                <a:cs typeface="Eudoxus Sans" pitchFamily="34" charset="-120"/>
              </a:rPr>
              <a:t>The core of the AI Fitness Trainer's functionality lies in its ability to accurately recognize and analyze the user’s exercises. By leveraging pose estimation data, the system employs a combination of pose templates and sequence matching techniques to detect and evaluate the execution of crunch exercises. This approach allows for real-time feedback and guidance, helping users maintain proper form and technique throughout their workout.</a:t>
            </a:r>
            <a:endParaRPr lang="en-US" dirty="0"/>
          </a:p>
        </p:txBody>
      </p:sp>
      <p:sp>
        <p:nvSpPr>
          <p:cNvPr id="6" name="Shape 3"/>
          <p:cNvSpPr/>
          <p:nvPr/>
        </p:nvSpPr>
        <p:spPr>
          <a:xfrm>
            <a:off x="1204793" y="3938111"/>
            <a:ext cx="3933944" cy="2898815"/>
          </a:xfrm>
          <a:prstGeom prst="roundRect">
            <a:avLst>
              <a:gd name="adj" fmla="val 3253"/>
            </a:avLst>
          </a:prstGeom>
          <a:solidFill>
            <a:srgbClr val="CCEEFF"/>
          </a:solidFill>
          <a:ln w="7620">
            <a:solidFill>
              <a:srgbClr val="B2D4E5"/>
            </a:solidFill>
            <a:prstDash val="solid"/>
          </a:ln>
        </p:spPr>
      </p:sp>
      <p:sp>
        <p:nvSpPr>
          <p:cNvPr id="7" name="Text 4"/>
          <p:cNvSpPr/>
          <p:nvPr/>
        </p:nvSpPr>
        <p:spPr>
          <a:xfrm>
            <a:off x="1421844" y="4155162"/>
            <a:ext cx="2619018" cy="327422"/>
          </a:xfrm>
          <a:prstGeom prst="rect">
            <a:avLst/>
          </a:prstGeom>
          <a:noFill/>
          <a:ln/>
        </p:spPr>
        <p:txBody>
          <a:bodyPr wrap="none" rtlCol="0" anchor="t"/>
          <a:lstStyle/>
          <a:p>
            <a:pPr marL="0" indent="0">
              <a:lnSpc>
                <a:spcPts val="2578"/>
              </a:lnSpc>
              <a:buNone/>
            </a:pPr>
            <a:r>
              <a:rPr lang="en-US" sz="2062" b="1" dirty="0">
                <a:solidFill>
                  <a:srgbClr val="272525"/>
                </a:solidFill>
                <a:latin typeface="p22-mackinac-pro" pitchFamily="34" charset="0"/>
                <a:ea typeface="p22-mackinac-pro" pitchFamily="34" charset="-122"/>
                <a:cs typeface="p22-mackinac-pro" pitchFamily="34" charset="-120"/>
              </a:rPr>
              <a:t>Pose Templates</a:t>
            </a:r>
            <a:endParaRPr lang="en-US" sz="2062" dirty="0"/>
          </a:p>
        </p:txBody>
      </p:sp>
      <p:sp>
        <p:nvSpPr>
          <p:cNvPr id="8" name="Text 5"/>
          <p:cNvSpPr/>
          <p:nvPr/>
        </p:nvSpPr>
        <p:spPr>
          <a:xfrm>
            <a:off x="1421844" y="4608195"/>
            <a:ext cx="3499842" cy="1676400"/>
          </a:xfrm>
          <a:prstGeom prst="rect">
            <a:avLst/>
          </a:prstGeom>
          <a:noFill/>
          <a:ln/>
        </p:spPr>
        <p:txBody>
          <a:bodyPr wrap="square" rtlCol="0" anchor="t"/>
          <a:lstStyle/>
          <a:p>
            <a:pPr marL="0" indent="0">
              <a:lnSpc>
                <a:spcPts val="2640"/>
              </a:lnSpc>
              <a:buNone/>
            </a:pPr>
            <a:r>
              <a:rPr lang="en-US" sz="1650" dirty="0">
                <a:solidFill>
                  <a:srgbClr val="272525"/>
                </a:solidFill>
                <a:latin typeface="Eudoxus Sans" pitchFamily="34" charset="0"/>
                <a:ea typeface="Eudoxus Sans" pitchFamily="34" charset="-122"/>
                <a:cs typeface="Eudoxus Sans" pitchFamily="34" charset="-120"/>
              </a:rPr>
              <a:t>The system utilizes pre-defined pose templates to identify the key body positions and movements associated with crunch exercises, enabling accurate recognition.</a:t>
            </a:r>
            <a:endParaRPr lang="en-US" sz="1650" dirty="0"/>
          </a:p>
        </p:txBody>
      </p:sp>
      <p:sp>
        <p:nvSpPr>
          <p:cNvPr id="9" name="Shape 6"/>
          <p:cNvSpPr/>
          <p:nvPr/>
        </p:nvSpPr>
        <p:spPr>
          <a:xfrm>
            <a:off x="5348168" y="3938111"/>
            <a:ext cx="3933944" cy="2898815"/>
          </a:xfrm>
          <a:prstGeom prst="roundRect">
            <a:avLst>
              <a:gd name="adj" fmla="val 3253"/>
            </a:avLst>
          </a:prstGeom>
          <a:solidFill>
            <a:srgbClr val="CCEEFF"/>
          </a:solidFill>
          <a:ln w="7620">
            <a:solidFill>
              <a:srgbClr val="B2D4E5"/>
            </a:solidFill>
            <a:prstDash val="solid"/>
          </a:ln>
        </p:spPr>
      </p:sp>
      <p:sp>
        <p:nvSpPr>
          <p:cNvPr id="10" name="Text 7"/>
          <p:cNvSpPr/>
          <p:nvPr/>
        </p:nvSpPr>
        <p:spPr>
          <a:xfrm>
            <a:off x="5565219" y="4155162"/>
            <a:ext cx="2619018" cy="327422"/>
          </a:xfrm>
          <a:prstGeom prst="rect">
            <a:avLst/>
          </a:prstGeom>
          <a:noFill/>
          <a:ln/>
        </p:spPr>
        <p:txBody>
          <a:bodyPr wrap="none" rtlCol="0" anchor="t"/>
          <a:lstStyle/>
          <a:p>
            <a:pPr marL="0" indent="0">
              <a:lnSpc>
                <a:spcPts val="2578"/>
              </a:lnSpc>
              <a:buNone/>
            </a:pPr>
            <a:r>
              <a:rPr lang="en-US" sz="2062" b="1" dirty="0">
                <a:solidFill>
                  <a:srgbClr val="272525"/>
                </a:solidFill>
                <a:latin typeface="p22-mackinac-pro" pitchFamily="34" charset="0"/>
                <a:ea typeface="p22-mackinac-pro" pitchFamily="34" charset="-122"/>
                <a:cs typeface="p22-mackinac-pro" pitchFamily="34" charset="-120"/>
              </a:rPr>
              <a:t>Sequence Matching</a:t>
            </a:r>
            <a:endParaRPr lang="en-US" sz="2062" dirty="0"/>
          </a:p>
        </p:txBody>
      </p:sp>
      <p:sp>
        <p:nvSpPr>
          <p:cNvPr id="11" name="Text 8"/>
          <p:cNvSpPr/>
          <p:nvPr/>
        </p:nvSpPr>
        <p:spPr>
          <a:xfrm>
            <a:off x="5565219" y="4608195"/>
            <a:ext cx="3499842" cy="2011680"/>
          </a:xfrm>
          <a:prstGeom prst="rect">
            <a:avLst/>
          </a:prstGeom>
          <a:noFill/>
          <a:ln/>
        </p:spPr>
        <p:txBody>
          <a:bodyPr wrap="square" rtlCol="0" anchor="t"/>
          <a:lstStyle/>
          <a:p>
            <a:pPr marL="0" indent="0">
              <a:lnSpc>
                <a:spcPts val="2640"/>
              </a:lnSpc>
              <a:buNone/>
            </a:pPr>
            <a:r>
              <a:rPr lang="en-US" sz="1650" dirty="0">
                <a:solidFill>
                  <a:srgbClr val="272525"/>
                </a:solidFill>
                <a:latin typeface="Eudoxus Sans" pitchFamily="34" charset="0"/>
                <a:ea typeface="Eudoxus Sans" pitchFamily="34" charset="-122"/>
                <a:cs typeface="Eudoxus Sans" pitchFamily="34" charset="-120"/>
              </a:rPr>
              <a:t>By analyzing the sequence of pose landmarks during the exercise, the system can match the user's movements to the expected crunch exercise patterns, powering the form assessment capabilities.</a:t>
            </a:r>
            <a:endParaRPr lang="en-US" sz="1650" dirty="0"/>
          </a:p>
        </p:txBody>
      </p:sp>
      <p:sp>
        <p:nvSpPr>
          <p:cNvPr id="12" name="Shape 9"/>
          <p:cNvSpPr/>
          <p:nvPr/>
        </p:nvSpPr>
        <p:spPr>
          <a:xfrm>
            <a:off x="9491543" y="3938111"/>
            <a:ext cx="3933944" cy="2898815"/>
          </a:xfrm>
          <a:prstGeom prst="roundRect">
            <a:avLst>
              <a:gd name="adj" fmla="val 3253"/>
            </a:avLst>
          </a:prstGeom>
          <a:solidFill>
            <a:srgbClr val="CCEEFF"/>
          </a:solidFill>
          <a:ln w="7620">
            <a:solidFill>
              <a:srgbClr val="B2D4E5"/>
            </a:solidFill>
            <a:prstDash val="solid"/>
          </a:ln>
        </p:spPr>
      </p:sp>
      <p:sp>
        <p:nvSpPr>
          <p:cNvPr id="13" name="Text 10"/>
          <p:cNvSpPr/>
          <p:nvPr/>
        </p:nvSpPr>
        <p:spPr>
          <a:xfrm>
            <a:off x="9708594" y="4155162"/>
            <a:ext cx="3261241" cy="327422"/>
          </a:xfrm>
          <a:prstGeom prst="rect">
            <a:avLst/>
          </a:prstGeom>
          <a:noFill/>
          <a:ln/>
        </p:spPr>
        <p:txBody>
          <a:bodyPr wrap="none" rtlCol="0" anchor="t"/>
          <a:lstStyle/>
          <a:p>
            <a:pPr marL="0" indent="0">
              <a:lnSpc>
                <a:spcPts val="2578"/>
              </a:lnSpc>
              <a:buNone/>
            </a:pPr>
            <a:r>
              <a:rPr lang="en-US" sz="2062" b="1" dirty="0">
                <a:solidFill>
                  <a:srgbClr val="272525"/>
                </a:solidFill>
                <a:latin typeface="p22-mackinac-pro" pitchFamily="34" charset="0"/>
                <a:ea typeface="p22-mackinac-pro" pitchFamily="34" charset="-122"/>
                <a:cs typeface="p22-mackinac-pro" pitchFamily="34" charset="-120"/>
              </a:rPr>
              <a:t>Machine Learning Models</a:t>
            </a:r>
            <a:endParaRPr lang="en-US" sz="2062" dirty="0"/>
          </a:p>
        </p:txBody>
      </p:sp>
      <p:sp>
        <p:nvSpPr>
          <p:cNvPr id="14" name="Text 11"/>
          <p:cNvSpPr/>
          <p:nvPr/>
        </p:nvSpPr>
        <p:spPr>
          <a:xfrm>
            <a:off x="9708594" y="4608195"/>
            <a:ext cx="3499842" cy="2011680"/>
          </a:xfrm>
          <a:prstGeom prst="rect">
            <a:avLst/>
          </a:prstGeom>
          <a:noFill/>
          <a:ln/>
        </p:spPr>
        <p:txBody>
          <a:bodyPr wrap="square" rtlCol="0" anchor="t"/>
          <a:lstStyle/>
          <a:p>
            <a:pPr marL="0" indent="0">
              <a:lnSpc>
                <a:spcPts val="2640"/>
              </a:lnSpc>
              <a:buNone/>
            </a:pPr>
            <a:r>
              <a:rPr lang="en-US" sz="1650" dirty="0">
                <a:solidFill>
                  <a:srgbClr val="272525"/>
                </a:solidFill>
                <a:latin typeface="Eudoxus Sans" pitchFamily="34" charset="0"/>
                <a:ea typeface="Eudoxus Sans" pitchFamily="34" charset="-122"/>
                <a:cs typeface="Eudoxus Sans" pitchFamily="34" charset="-120"/>
              </a:rPr>
              <a:t>Advanced machine learning classifiers or rule-based systems can be employed to further enhance the accuracy and robustness of the exercise recognition algorithms.</a:t>
            </a:r>
            <a:endParaRPr lang="en-US" sz="16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697230" y="243840"/>
            <a:ext cx="13235821" cy="7790974"/>
          </a:xfrm>
          <a:prstGeom prst="roundRect">
            <a:avLst>
              <a:gd name="adj" fmla="val 2265"/>
            </a:avLst>
          </a:prstGeom>
          <a:solidFill>
            <a:srgbClr val="FFFFFF">
              <a:alpha val="75000"/>
            </a:srgbClr>
          </a:solidFill>
          <a:ln w="7620">
            <a:solidFill>
              <a:srgbClr val="FFFFFF">
                <a:alpha val="64000"/>
              </a:srgbClr>
            </a:solidFill>
            <a:prstDash val="solid"/>
          </a:ln>
        </p:spPr>
      </p:sp>
      <p:sp>
        <p:nvSpPr>
          <p:cNvPr id="4" name="Text 1"/>
          <p:cNvSpPr/>
          <p:nvPr/>
        </p:nvSpPr>
        <p:spPr>
          <a:xfrm>
            <a:off x="1432560" y="783074"/>
            <a:ext cx="4902041" cy="612696"/>
          </a:xfrm>
          <a:prstGeom prst="rect">
            <a:avLst/>
          </a:prstGeom>
          <a:noFill/>
          <a:ln/>
        </p:spPr>
        <p:txBody>
          <a:bodyPr wrap="none" rtlCol="0" anchor="t"/>
          <a:lstStyle/>
          <a:p>
            <a:pPr marL="0" indent="0">
              <a:lnSpc>
                <a:spcPts val="4825"/>
              </a:lnSpc>
              <a:buNone/>
            </a:pPr>
            <a:r>
              <a:rPr lang="en-US" sz="3860" b="1" dirty="0">
                <a:solidFill>
                  <a:srgbClr val="000000"/>
                </a:solidFill>
                <a:latin typeface="p22-mackinac-pro" pitchFamily="34" charset="0"/>
                <a:ea typeface="p22-mackinac-pro" pitchFamily="34" charset="-122"/>
                <a:cs typeface="p22-mackinac-pro" pitchFamily="34" charset="-120"/>
              </a:rPr>
              <a:t>Key Body Landmarks</a:t>
            </a:r>
            <a:endParaRPr lang="en-US" sz="3860" dirty="0"/>
          </a:p>
        </p:txBody>
      </p:sp>
      <p:pic>
        <p:nvPicPr>
          <p:cNvPr id="5" name="Image 1" descr="preencoded.png"/>
          <p:cNvPicPr>
            <a:picLocks noChangeAspect="1"/>
          </p:cNvPicPr>
          <p:nvPr/>
        </p:nvPicPr>
        <p:blipFill>
          <a:blip r:embed="rId4"/>
          <a:stretch>
            <a:fillRect/>
          </a:stretch>
        </p:blipFill>
        <p:spPr>
          <a:xfrm>
            <a:off x="2755821" y="1787843"/>
            <a:ext cx="9118640" cy="5173504"/>
          </a:xfrm>
          <a:prstGeom prst="rect">
            <a:avLst/>
          </a:prstGeom>
        </p:spPr>
      </p:pic>
      <p:sp>
        <p:nvSpPr>
          <p:cNvPr id="6" name="Text 2"/>
          <p:cNvSpPr/>
          <p:nvPr/>
        </p:nvSpPr>
        <p:spPr>
          <a:xfrm>
            <a:off x="1432560" y="7181850"/>
            <a:ext cx="11765161" cy="313730"/>
          </a:xfrm>
          <a:prstGeom prst="rect">
            <a:avLst/>
          </a:prstGeom>
          <a:noFill/>
          <a:ln/>
        </p:spPr>
        <p:txBody>
          <a:bodyPr wrap="none" rtlCol="0" anchor="t"/>
          <a:lstStyle/>
          <a:p>
            <a:pPr marL="0" indent="0">
              <a:lnSpc>
                <a:spcPts val="2470"/>
              </a:lnSpc>
              <a:buNone/>
            </a:pPr>
            <a:endParaRPr lang="en-US" sz="1544"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419100" y="467916"/>
            <a:ext cx="13792200" cy="7293769"/>
          </a:xfrm>
          <a:prstGeom prst="roundRect">
            <a:avLst>
              <a:gd name="adj" fmla="val 2585"/>
            </a:avLst>
          </a:prstGeom>
          <a:solidFill>
            <a:srgbClr val="AFCBF8">
              <a:alpha val="75000"/>
            </a:srgbClr>
          </a:solidFill>
          <a:ln w="7620">
            <a:solidFill>
              <a:srgbClr val="FFFFFF">
                <a:alpha val="64000"/>
              </a:srgbClr>
            </a:solidFill>
            <a:prstDash val="solid"/>
          </a:ln>
        </p:spPr>
      </p:sp>
      <p:sp>
        <p:nvSpPr>
          <p:cNvPr id="4" name="Text 1"/>
          <p:cNvSpPr/>
          <p:nvPr/>
        </p:nvSpPr>
        <p:spPr>
          <a:xfrm>
            <a:off x="1204793" y="1044059"/>
            <a:ext cx="5249108" cy="654606"/>
          </a:xfrm>
          <a:prstGeom prst="rect">
            <a:avLst/>
          </a:prstGeom>
          <a:noFill/>
          <a:ln/>
        </p:spPr>
        <p:txBody>
          <a:bodyPr wrap="none" rtlCol="0" anchor="t"/>
          <a:lstStyle/>
          <a:p>
            <a:pPr marL="0" indent="0">
              <a:lnSpc>
                <a:spcPts val="5156"/>
              </a:lnSpc>
              <a:buNone/>
            </a:pPr>
            <a:r>
              <a:rPr lang="en-US" sz="4124" b="1" dirty="0">
                <a:solidFill>
                  <a:srgbClr val="000000"/>
                </a:solidFill>
                <a:latin typeface="p22-mackinac-pro" pitchFamily="34" charset="0"/>
                <a:ea typeface="p22-mackinac-pro" pitchFamily="34" charset="-122"/>
                <a:cs typeface="p22-mackinac-pro" pitchFamily="34" charset="-120"/>
              </a:rPr>
              <a:t>System Architecture</a:t>
            </a:r>
            <a:endParaRPr lang="en-US" sz="4124" dirty="0"/>
          </a:p>
        </p:txBody>
      </p:sp>
      <p:sp>
        <p:nvSpPr>
          <p:cNvPr id="5" name="Text 2"/>
          <p:cNvSpPr/>
          <p:nvPr/>
        </p:nvSpPr>
        <p:spPr>
          <a:xfrm>
            <a:off x="1204793" y="2117646"/>
            <a:ext cx="12220813" cy="1341120"/>
          </a:xfrm>
          <a:prstGeom prst="rect">
            <a:avLst/>
          </a:prstGeom>
          <a:noFill/>
          <a:ln/>
        </p:spPr>
        <p:txBody>
          <a:bodyPr wrap="square" rtlCol="0" anchor="t"/>
          <a:lstStyle/>
          <a:p>
            <a:pPr marL="0" indent="0">
              <a:lnSpc>
                <a:spcPts val="2640"/>
              </a:lnSpc>
              <a:buNone/>
            </a:pPr>
            <a:r>
              <a:rPr lang="en-US" dirty="0">
                <a:solidFill>
                  <a:srgbClr val="272525"/>
                </a:solidFill>
                <a:latin typeface="Eudoxus Sans" pitchFamily="34" charset="0"/>
                <a:ea typeface="Eudoxus Sans" pitchFamily="34" charset="-122"/>
                <a:cs typeface="Eudoxus Sans" pitchFamily="34" charset="-120"/>
              </a:rPr>
              <a:t>The AI Fitness Trainer's system architecture seamlessly integrates the pose estimation module with the exercise recognition capabilities. This integration allows for the real-time analysis of user movements, enabling immediate feedback and guidance during exercise. The architecture diagram showcases the flow of data and the interaction between the key components of the system.</a:t>
            </a:r>
            <a:endParaRPr lang="en-US" dirty="0"/>
          </a:p>
        </p:txBody>
      </p:sp>
      <p:pic>
        <p:nvPicPr>
          <p:cNvPr id="6" name="Image 1" descr="preencoded.png"/>
          <p:cNvPicPr>
            <a:picLocks noChangeAspect="1"/>
          </p:cNvPicPr>
          <p:nvPr/>
        </p:nvPicPr>
        <p:blipFill>
          <a:blip r:embed="rId4"/>
          <a:stretch>
            <a:fillRect/>
          </a:stretch>
        </p:blipFill>
        <p:spPr>
          <a:xfrm>
            <a:off x="1204793" y="3694390"/>
            <a:ext cx="4073604" cy="838081"/>
          </a:xfrm>
          <a:prstGeom prst="rect">
            <a:avLst/>
          </a:prstGeom>
        </p:spPr>
      </p:pic>
      <p:sp>
        <p:nvSpPr>
          <p:cNvPr id="7" name="Text 3"/>
          <p:cNvSpPr/>
          <p:nvPr/>
        </p:nvSpPr>
        <p:spPr>
          <a:xfrm>
            <a:off x="1414224" y="4846677"/>
            <a:ext cx="2619018" cy="327422"/>
          </a:xfrm>
          <a:prstGeom prst="rect">
            <a:avLst/>
          </a:prstGeom>
          <a:noFill/>
          <a:ln/>
        </p:spPr>
        <p:txBody>
          <a:bodyPr wrap="none" rtlCol="0" anchor="t"/>
          <a:lstStyle/>
          <a:p>
            <a:pPr marL="0" indent="0" algn="l">
              <a:lnSpc>
                <a:spcPts val="2578"/>
              </a:lnSpc>
              <a:buNone/>
            </a:pPr>
            <a:r>
              <a:rPr lang="en-US" sz="2062" b="1" dirty="0">
                <a:solidFill>
                  <a:srgbClr val="272525"/>
                </a:solidFill>
                <a:latin typeface="p22-mackinac-pro" pitchFamily="34" charset="0"/>
                <a:ea typeface="p22-mackinac-pro" pitchFamily="34" charset="-122"/>
                <a:cs typeface="p22-mackinac-pro" pitchFamily="34" charset="-120"/>
              </a:rPr>
              <a:t>Pose Estimation</a:t>
            </a:r>
            <a:endParaRPr lang="en-US" sz="2062" dirty="0"/>
          </a:p>
        </p:txBody>
      </p:sp>
      <p:sp>
        <p:nvSpPr>
          <p:cNvPr id="8" name="Text 4"/>
          <p:cNvSpPr/>
          <p:nvPr/>
        </p:nvSpPr>
        <p:spPr>
          <a:xfrm>
            <a:off x="1414224" y="5299710"/>
            <a:ext cx="3654743" cy="1676400"/>
          </a:xfrm>
          <a:prstGeom prst="rect">
            <a:avLst/>
          </a:prstGeom>
          <a:noFill/>
          <a:ln/>
        </p:spPr>
        <p:txBody>
          <a:bodyPr wrap="square" rtlCol="0" anchor="t"/>
          <a:lstStyle/>
          <a:p>
            <a:pPr marL="0" indent="0" algn="l">
              <a:lnSpc>
                <a:spcPts val="2640"/>
              </a:lnSpc>
              <a:buNone/>
            </a:pPr>
            <a:r>
              <a:rPr lang="en-US" sz="1650" dirty="0">
                <a:solidFill>
                  <a:srgbClr val="272525"/>
                </a:solidFill>
                <a:latin typeface="Eudoxus Sans" pitchFamily="34" charset="0"/>
                <a:ea typeface="Eudoxus Sans" pitchFamily="34" charset="-122"/>
                <a:cs typeface="Eudoxus Sans" pitchFamily="34" charset="-120"/>
              </a:rPr>
              <a:t>The pose estimation module captures and analyzes the user's body landmarks, providing the necessary data for exercise recognition.</a:t>
            </a:r>
            <a:endParaRPr lang="en-US" sz="1650" dirty="0"/>
          </a:p>
        </p:txBody>
      </p:sp>
      <p:pic>
        <p:nvPicPr>
          <p:cNvPr id="9" name="Image 2" descr="preencoded.png"/>
          <p:cNvPicPr>
            <a:picLocks noChangeAspect="1"/>
          </p:cNvPicPr>
          <p:nvPr/>
        </p:nvPicPr>
        <p:blipFill>
          <a:blip r:embed="rId5"/>
          <a:stretch>
            <a:fillRect/>
          </a:stretch>
        </p:blipFill>
        <p:spPr>
          <a:xfrm>
            <a:off x="5278398" y="3694390"/>
            <a:ext cx="4073604" cy="838081"/>
          </a:xfrm>
          <a:prstGeom prst="rect">
            <a:avLst/>
          </a:prstGeom>
        </p:spPr>
      </p:pic>
      <p:sp>
        <p:nvSpPr>
          <p:cNvPr id="10" name="Text 5"/>
          <p:cNvSpPr/>
          <p:nvPr/>
        </p:nvSpPr>
        <p:spPr>
          <a:xfrm>
            <a:off x="5487829" y="4846677"/>
            <a:ext cx="2679502" cy="327422"/>
          </a:xfrm>
          <a:prstGeom prst="rect">
            <a:avLst/>
          </a:prstGeom>
          <a:noFill/>
          <a:ln/>
        </p:spPr>
        <p:txBody>
          <a:bodyPr wrap="none" rtlCol="0" anchor="t"/>
          <a:lstStyle/>
          <a:p>
            <a:pPr marL="0" indent="0" algn="l">
              <a:lnSpc>
                <a:spcPts val="2578"/>
              </a:lnSpc>
              <a:buNone/>
            </a:pPr>
            <a:r>
              <a:rPr lang="en-US" sz="2062" b="1" dirty="0">
                <a:solidFill>
                  <a:srgbClr val="272525"/>
                </a:solidFill>
                <a:latin typeface="p22-mackinac-pro" pitchFamily="34" charset="0"/>
                <a:ea typeface="p22-mackinac-pro" pitchFamily="34" charset="-122"/>
                <a:cs typeface="p22-mackinac-pro" pitchFamily="34" charset="-120"/>
              </a:rPr>
              <a:t>Exercise Recognition</a:t>
            </a:r>
            <a:endParaRPr lang="en-US" sz="2062" dirty="0"/>
          </a:p>
        </p:txBody>
      </p:sp>
      <p:sp>
        <p:nvSpPr>
          <p:cNvPr id="11" name="Text 6"/>
          <p:cNvSpPr/>
          <p:nvPr/>
        </p:nvSpPr>
        <p:spPr>
          <a:xfrm>
            <a:off x="5487829" y="5299710"/>
            <a:ext cx="3654743" cy="1676400"/>
          </a:xfrm>
          <a:prstGeom prst="rect">
            <a:avLst/>
          </a:prstGeom>
          <a:noFill/>
          <a:ln/>
        </p:spPr>
        <p:txBody>
          <a:bodyPr wrap="square" rtlCol="0" anchor="t"/>
          <a:lstStyle/>
          <a:p>
            <a:pPr marL="0" indent="0" algn="l">
              <a:lnSpc>
                <a:spcPts val="2640"/>
              </a:lnSpc>
              <a:buNone/>
            </a:pPr>
            <a:r>
              <a:rPr lang="en-US" sz="1650" dirty="0">
                <a:solidFill>
                  <a:srgbClr val="272525"/>
                </a:solidFill>
                <a:latin typeface="Eudoxus Sans" pitchFamily="34" charset="0"/>
                <a:ea typeface="Eudoxus Sans" pitchFamily="34" charset="-122"/>
                <a:cs typeface="Eudoxus Sans" pitchFamily="34" charset="-120"/>
              </a:rPr>
              <a:t>The exercise recognition algorithms process the pose data to detect and evaluate the user's exercise performance, triggering the feedback mechanisms.</a:t>
            </a:r>
            <a:endParaRPr lang="en-US" sz="1650" dirty="0"/>
          </a:p>
        </p:txBody>
      </p:sp>
      <p:pic>
        <p:nvPicPr>
          <p:cNvPr id="12" name="Image 3" descr="preencoded.png"/>
          <p:cNvPicPr>
            <a:picLocks noChangeAspect="1"/>
          </p:cNvPicPr>
          <p:nvPr/>
        </p:nvPicPr>
        <p:blipFill>
          <a:blip r:embed="rId6"/>
          <a:stretch>
            <a:fillRect/>
          </a:stretch>
        </p:blipFill>
        <p:spPr>
          <a:xfrm>
            <a:off x="9352002" y="3694390"/>
            <a:ext cx="4073604" cy="838081"/>
          </a:xfrm>
          <a:prstGeom prst="rect">
            <a:avLst/>
          </a:prstGeom>
        </p:spPr>
      </p:pic>
      <p:sp>
        <p:nvSpPr>
          <p:cNvPr id="13" name="Text 7"/>
          <p:cNvSpPr/>
          <p:nvPr/>
        </p:nvSpPr>
        <p:spPr>
          <a:xfrm>
            <a:off x="9561433" y="4846677"/>
            <a:ext cx="2619018" cy="327422"/>
          </a:xfrm>
          <a:prstGeom prst="rect">
            <a:avLst/>
          </a:prstGeom>
          <a:noFill/>
          <a:ln/>
        </p:spPr>
        <p:txBody>
          <a:bodyPr wrap="none" rtlCol="0" anchor="t"/>
          <a:lstStyle/>
          <a:p>
            <a:pPr marL="0" indent="0" algn="l">
              <a:lnSpc>
                <a:spcPts val="2578"/>
              </a:lnSpc>
              <a:buNone/>
            </a:pPr>
            <a:r>
              <a:rPr lang="en-US" sz="2062" b="1" dirty="0">
                <a:solidFill>
                  <a:srgbClr val="272525"/>
                </a:solidFill>
                <a:latin typeface="p22-mackinac-pro" pitchFamily="34" charset="0"/>
                <a:ea typeface="p22-mackinac-pro" pitchFamily="34" charset="-122"/>
                <a:cs typeface="p22-mackinac-pro" pitchFamily="34" charset="-120"/>
              </a:rPr>
              <a:t>Real-time Feedback</a:t>
            </a:r>
            <a:endParaRPr lang="en-US" sz="2062" dirty="0"/>
          </a:p>
        </p:txBody>
      </p:sp>
      <p:sp>
        <p:nvSpPr>
          <p:cNvPr id="14" name="Text 8"/>
          <p:cNvSpPr/>
          <p:nvPr/>
        </p:nvSpPr>
        <p:spPr>
          <a:xfrm>
            <a:off x="9561433" y="5299710"/>
            <a:ext cx="3654743" cy="1676400"/>
          </a:xfrm>
          <a:prstGeom prst="rect">
            <a:avLst/>
          </a:prstGeom>
          <a:noFill/>
          <a:ln/>
        </p:spPr>
        <p:txBody>
          <a:bodyPr wrap="square" rtlCol="0" anchor="t"/>
          <a:lstStyle/>
          <a:p>
            <a:pPr marL="0" indent="0" algn="l">
              <a:lnSpc>
                <a:spcPts val="2640"/>
              </a:lnSpc>
              <a:buNone/>
            </a:pPr>
            <a:r>
              <a:rPr lang="en-US" sz="1650" dirty="0">
                <a:solidFill>
                  <a:srgbClr val="272525"/>
                </a:solidFill>
                <a:latin typeface="Eudoxus Sans" pitchFamily="34" charset="0"/>
                <a:ea typeface="Eudoxus Sans" pitchFamily="34" charset="-122"/>
                <a:cs typeface="Eudoxus Sans" pitchFamily="34" charset="-120"/>
              </a:rPr>
              <a:t>The system delivers immediate feedback and guidance to the user, empowering them to make adjustments and optimize their exercise technique.</a:t>
            </a:r>
            <a:endParaRPr lang="en-US" sz="16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419100" y="1097280"/>
            <a:ext cx="13792200" cy="6034921"/>
          </a:xfrm>
          <a:prstGeom prst="roundRect">
            <a:avLst>
              <a:gd name="adj" fmla="val 3125"/>
            </a:avLst>
          </a:prstGeom>
          <a:solidFill>
            <a:srgbClr val="FFD1A7">
              <a:alpha val="75000"/>
            </a:srgbClr>
          </a:solidFill>
          <a:ln w="7620">
            <a:solidFill>
              <a:srgbClr val="FFFFFF">
                <a:alpha val="64000"/>
              </a:srgbClr>
            </a:solidFill>
            <a:prstDash val="solid"/>
          </a:ln>
        </p:spPr>
      </p:sp>
      <p:sp>
        <p:nvSpPr>
          <p:cNvPr id="4" name="Text 1"/>
          <p:cNvSpPr/>
          <p:nvPr/>
        </p:nvSpPr>
        <p:spPr>
          <a:xfrm>
            <a:off x="1204793" y="1673423"/>
            <a:ext cx="4190405" cy="523875"/>
          </a:xfrm>
          <a:prstGeom prst="rect">
            <a:avLst/>
          </a:prstGeom>
          <a:noFill/>
          <a:ln/>
        </p:spPr>
        <p:txBody>
          <a:bodyPr wrap="none" rtlCol="0" anchor="t"/>
          <a:lstStyle/>
          <a:p>
            <a:pPr marL="0" indent="0">
              <a:lnSpc>
                <a:spcPts val="4124"/>
              </a:lnSpc>
              <a:buNone/>
            </a:pPr>
            <a:r>
              <a:rPr lang="en-US" sz="3300" b="1" dirty="0">
                <a:solidFill>
                  <a:srgbClr val="000000"/>
                </a:solidFill>
                <a:latin typeface="p22-mackinac-pro" pitchFamily="34" charset="0"/>
                <a:ea typeface="p22-mackinac-pro" pitchFamily="34" charset="-122"/>
                <a:cs typeface="p22-mackinac-pro" pitchFamily="34" charset="-120"/>
              </a:rPr>
              <a:t>Transition Diagram </a:t>
            </a:r>
            <a:endParaRPr lang="en-US" sz="3300" dirty="0"/>
          </a:p>
        </p:txBody>
      </p:sp>
      <p:pic>
        <p:nvPicPr>
          <p:cNvPr id="5" name="Image 1" descr="preencoded.png"/>
          <p:cNvPicPr>
            <a:picLocks noChangeAspect="1"/>
          </p:cNvPicPr>
          <p:nvPr/>
        </p:nvPicPr>
        <p:blipFill>
          <a:blip r:embed="rId4"/>
          <a:stretch>
            <a:fillRect/>
          </a:stretch>
        </p:blipFill>
        <p:spPr>
          <a:xfrm>
            <a:off x="2576945" y="2773441"/>
            <a:ext cx="9923319" cy="378261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419100" y="571262"/>
            <a:ext cx="13792200" cy="7087076"/>
          </a:xfrm>
          <a:prstGeom prst="roundRect">
            <a:avLst>
              <a:gd name="adj" fmla="val 2661"/>
            </a:avLst>
          </a:prstGeom>
          <a:solidFill>
            <a:srgbClr val="F9D933">
              <a:alpha val="75000"/>
            </a:srgbClr>
          </a:solidFill>
          <a:ln w="7620">
            <a:solidFill>
              <a:srgbClr val="FFFFFF">
                <a:alpha val="64000"/>
              </a:srgbClr>
            </a:solidFill>
            <a:prstDash val="solid"/>
          </a:ln>
        </p:spPr>
      </p:sp>
      <p:sp>
        <p:nvSpPr>
          <p:cNvPr id="4" name="Text 1"/>
          <p:cNvSpPr/>
          <p:nvPr/>
        </p:nvSpPr>
        <p:spPr>
          <a:xfrm>
            <a:off x="1204793" y="1147405"/>
            <a:ext cx="5683329" cy="654606"/>
          </a:xfrm>
          <a:prstGeom prst="rect">
            <a:avLst/>
          </a:prstGeom>
          <a:noFill/>
          <a:ln/>
        </p:spPr>
        <p:txBody>
          <a:bodyPr wrap="none" rtlCol="0" anchor="t"/>
          <a:lstStyle/>
          <a:p>
            <a:pPr marL="0" indent="0">
              <a:lnSpc>
                <a:spcPts val="5156"/>
              </a:lnSpc>
              <a:buNone/>
            </a:pPr>
            <a:r>
              <a:rPr lang="en-US" sz="4124" b="1" dirty="0">
                <a:solidFill>
                  <a:srgbClr val="000000"/>
                </a:solidFill>
                <a:latin typeface="p22-mackinac-pro" pitchFamily="34" charset="0"/>
                <a:ea typeface="p22-mackinac-pro" pitchFamily="34" charset="-122"/>
                <a:cs typeface="p22-mackinac-pro" pitchFamily="34" charset="-120"/>
              </a:rPr>
              <a:t>Future Enhancements</a:t>
            </a:r>
            <a:endParaRPr lang="en-US" sz="4124" dirty="0"/>
          </a:p>
        </p:txBody>
      </p:sp>
      <p:sp>
        <p:nvSpPr>
          <p:cNvPr id="5" name="Text 2"/>
          <p:cNvSpPr/>
          <p:nvPr/>
        </p:nvSpPr>
        <p:spPr>
          <a:xfrm>
            <a:off x="1623774" y="2220992"/>
            <a:ext cx="11801832" cy="1257300"/>
          </a:xfrm>
          <a:prstGeom prst="rect">
            <a:avLst/>
          </a:prstGeom>
          <a:noFill/>
          <a:ln/>
        </p:spPr>
        <p:txBody>
          <a:bodyPr wrap="square" rtlCol="0" anchor="t"/>
          <a:lstStyle/>
          <a:p>
            <a:pPr marL="342900" indent="-342900" algn="l">
              <a:lnSpc>
                <a:spcPts val="3300"/>
              </a:lnSpc>
              <a:buSzPct val="100000"/>
              <a:buFont typeface="+mj-lt"/>
              <a:buAutoNum type="arabicPeriod"/>
            </a:pPr>
            <a:r>
              <a:rPr lang="en-US" sz="2062" dirty="0">
                <a:solidFill>
                  <a:srgbClr val="272525"/>
                </a:solidFill>
                <a:latin typeface="Eudoxus Sans" pitchFamily="34" charset="0"/>
                <a:ea typeface="Eudoxus Sans" pitchFamily="34" charset="-122"/>
                <a:cs typeface="Eudoxus Sans" pitchFamily="34" charset="-120"/>
              </a:rPr>
              <a:t>Integrate additional </a:t>
            </a:r>
            <a:r>
              <a:rPr lang="en-US" sz="2062" b="1" dirty="0">
                <a:solidFill>
                  <a:srgbClr val="272525"/>
                </a:solidFill>
                <a:latin typeface="Eudoxus Sans" pitchFamily="34" charset="0"/>
                <a:ea typeface="Eudoxus Sans" pitchFamily="34" charset="-122"/>
                <a:cs typeface="Eudoxus Sans" pitchFamily="34" charset="-120"/>
              </a:rPr>
              <a:t>pose recognition models</a:t>
            </a:r>
            <a:r>
              <a:rPr lang="en-US" sz="2062" dirty="0">
                <a:solidFill>
                  <a:srgbClr val="272525"/>
                </a:solidFill>
                <a:latin typeface="Eudoxus Sans" pitchFamily="34" charset="0"/>
                <a:ea typeface="Eudoxus Sans" pitchFamily="34" charset="-122"/>
                <a:cs typeface="Eudoxus Sans" pitchFamily="34" charset="-120"/>
              </a:rPr>
              <a:t> to detect a wider range of exercises, such as push-ups, lunges, and planks, expanding the AI Fitness Trainer's functionality beyond a single exercise.</a:t>
            </a:r>
            <a:endParaRPr lang="en-US" sz="2062" dirty="0"/>
          </a:p>
        </p:txBody>
      </p:sp>
      <p:sp>
        <p:nvSpPr>
          <p:cNvPr id="6" name="Text 3"/>
          <p:cNvSpPr/>
          <p:nvPr/>
        </p:nvSpPr>
        <p:spPr>
          <a:xfrm>
            <a:off x="1623774" y="3561993"/>
            <a:ext cx="11801832" cy="838200"/>
          </a:xfrm>
          <a:prstGeom prst="rect">
            <a:avLst/>
          </a:prstGeom>
          <a:noFill/>
          <a:ln/>
        </p:spPr>
        <p:txBody>
          <a:bodyPr wrap="square" rtlCol="0" anchor="t"/>
          <a:lstStyle/>
          <a:p>
            <a:pPr marL="342900" indent="-342900" algn="l">
              <a:lnSpc>
                <a:spcPts val="3300"/>
              </a:lnSpc>
              <a:buSzPct val="100000"/>
              <a:buFont typeface="+mj-lt"/>
              <a:buAutoNum type="arabicPeriod" startAt="2"/>
            </a:pPr>
            <a:r>
              <a:rPr lang="en-US" sz="2062" dirty="0">
                <a:solidFill>
                  <a:srgbClr val="272525"/>
                </a:solidFill>
                <a:latin typeface="Eudoxus Sans" pitchFamily="34" charset="0"/>
                <a:ea typeface="Eudoxus Sans" pitchFamily="34" charset="-122"/>
                <a:cs typeface="Eudoxus Sans" pitchFamily="34" charset="-120"/>
              </a:rPr>
              <a:t>Implement </a:t>
            </a:r>
            <a:r>
              <a:rPr lang="en-US" sz="2062" b="1" dirty="0">
                <a:solidFill>
                  <a:srgbClr val="272525"/>
                </a:solidFill>
                <a:latin typeface="Eudoxus Sans" pitchFamily="34" charset="0"/>
                <a:ea typeface="Eudoxus Sans" pitchFamily="34" charset="-122"/>
                <a:cs typeface="Eudoxus Sans" pitchFamily="34" charset="-120"/>
              </a:rPr>
              <a:t>real-time feedback</a:t>
            </a:r>
            <a:r>
              <a:rPr lang="en-US" sz="2062" dirty="0">
                <a:solidFill>
                  <a:srgbClr val="272525"/>
                </a:solidFill>
                <a:latin typeface="Eudoxus Sans" pitchFamily="34" charset="0"/>
                <a:ea typeface="Eudoxus Sans" pitchFamily="34" charset="-122"/>
                <a:cs typeface="Eudoxus Sans" pitchFamily="34" charset="-120"/>
              </a:rPr>
              <a:t> systems, using visual cues overlaid on the camera feed to guide users on proper form, posture adjustments, and ideal movement patterns during their exercises.</a:t>
            </a:r>
            <a:endParaRPr lang="en-US" sz="2062" dirty="0"/>
          </a:p>
        </p:txBody>
      </p:sp>
      <p:sp>
        <p:nvSpPr>
          <p:cNvPr id="7" name="Text 4"/>
          <p:cNvSpPr/>
          <p:nvPr/>
        </p:nvSpPr>
        <p:spPr>
          <a:xfrm>
            <a:off x="1623774" y="4483894"/>
            <a:ext cx="11801832" cy="1257300"/>
          </a:xfrm>
          <a:prstGeom prst="rect">
            <a:avLst/>
          </a:prstGeom>
          <a:noFill/>
          <a:ln/>
        </p:spPr>
        <p:txBody>
          <a:bodyPr wrap="square" rtlCol="0" anchor="t"/>
          <a:lstStyle/>
          <a:p>
            <a:pPr marL="342900" indent="-342900" algn="l">
              <a:lnSpc>
                <a:spcPts val="3300"/>
              </a:lnSpc>
              <a:buSzPct val="100000"/>
              <a:buFont typeface="+mj-lt"/>
              <a:buAutoNum type="arabicPeriod" startAt="3"/>
            </a:pPr>
            <a:r>
              <a:rPr lang="en-US" sz="2062" dirty="0">
                <a:solidFill>
                  <a:srgbClr val="272525"/>
                </a:solidFill>
                <a:latin typeface="Eudoxus Sans" pitchFamily="34" charset="0"/>
                <a:ea typeface="Eudoxus Sans" pitchFamily="34" charset="-122"/>
                <a:cs typeface="Eudoxus Sans" pitchFamily="34" charset="-120"/>
              </a:rPr>
              <a:t>Introduce </a:t>
            </a:r>
            <a:r>
              <a:rPr lang="en-US" sz="2062" b="1" dirty="0">
                <a:solidFill>
                  <a:srgbClr val="272525"/>
                </a:solidFill>
                <a:latin typeface="Eudoxus Sans" pitchFamily="34" charset="0"/>
                <a:ea typeface="Eudoxus Sans" pitchFamily="34" charset="-122"/>
                <a:cs typeface="Eudoxus Sans" pitchFamily="34" charset="-120"/>
              </a:rPr>
              <a:t>user profiles and personalization</a:t>
            </a:r>
            <a:r>
              <a:rPr lang="en-US" sz="2062" dirty="0">
                <a:solidFill>
                  <a:srgbClr val="272525"/>
                </a:solidFill>
                <a:latin typeface="Eudoxus Sans" pitchFamily="34" charset="0"/>
                <a:ea typeface="Eudoxus Sans" pitchFamily="34" charset="-122"/>
                <a:cs typeface="Eudoxus Sans" pitchFamily="34" charset="-120"/>
              </a:rPr>
              <a:t> capabilities, leveraging machine learning techniques to tailor feedback, recommendations, and workout plans based on each user's goals, fitness level, and historical data.</a:t>
            </a:r>
            <a:endParaRPr lang="en-US" sz="2062" dirty="0"/>
          </a:p>
        </p:txBody>
      </p:sp>
      <p:sp>
        <p:nvSpPr>
          <p:cNvPr id="8" name="Text 5"/>
          <p:cNvSpPr/>
          <p:nvPr/>
        </p:nvSpPr>
        <p:spPr>
          <a:xfrm>
            <a:off x="1623774" y="5824895"/>
            <a:ext cx="11801832" cy="1257300"/>
          </a:xfrm>
          <a:prstGeom prst="rect">
            <a:avLst/>
          </a:prstGeom>
          <a:noFill/>
          <a:ln/>
        </p:spPr>
        <p:txBody>
          <a:bodyPr wrap="square" rtlCol="0" anchor="t"/>
          <a:lstStyle/>
          <a:p>
            <a:pPr marL="342900" indent="-342900" algn="l">
              <a:lnSpc>
                <a:spcPts val="3300"/>
              </a:lnSpc>
              <a:buSzPct val="100000"/>
              <a:buFont typeface="+mj-lt"/>
              <a:buAutoNum type="arabicPeriod" startAt="4"/>
            </a:pPr>
            <a:r>
              <a:rPr lang="en-US" sz="2062" dirty="0">
                <a:solidFill>
                  <a:srgbClr val="272525"/>
                </a:solidFill>
                <a:latin typeface="Eudoxus Sans" pitchFamily="34" charset="0"/>
                <a:ea typeface="Eudoxus Sans" pitchFamily="34" charset="-122"/>
                <a:cs typeface="Eudoxus Sans" pitchFamily="34" charset="-120"/>
              </a:rPr>
              <a:t>Develop a </a:t>
            </a:r>
            <a:r>
              <a:rPr lang="en-US" sz="2062" b="1" dirty="0">
                <a:solidFill>
                  <a:srgbClr val="272525"/>
                </a:solidFill>
                <a:latin typeface="Eudoxus Sans" pitchFamily="34" charset="0"/>
                <a:ea typeface="Eudoxus Sans" pitchFamily="34" charset="-122"/>
                <a:cs typeface="Eudoxus Sans" pitchFamily="34" charset="-120"/>
              </a:rPr>
              <a:t>mobile app companion</a:t>
            </a:r>
            <a:r>
              <a:rPr lang="en-US" sz="2062" dirty="0">
                <a:solidFill>
                  <a:srgbClr val="272525"/>
                </a:solidFill>
                <a:latin typeface="Eudoxus Sans" pitchFamily="34" charset="0"/>
                <a:ea typeface="Eudoxus Sans" pitchFamily="34" charset="-122"/>
                <a:cs typeface="Eudoxus Sans" pitchFamily="34" charset="-120"/>
              </a:rPr>
              <a:t> that allows users to access workout history, set goals, receive notifications, and interact with the AI Fitness Trainer remotely, enabling a more comprehensive and accessible user experience.</a:t>
            </a:r>
            <a:endParaRPr lang="en-US" sz="2062"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419100" y="419338"/>
            <a:ext cx="13792200" cy="7390805"/>
          </a:xfrm>
          <a:prstGeom prst="roundRect">
            <a:avLst>
              <a:gd name="adj" fmla="val 2551"/>
            </a:avLst>
          </a:prstGeom>
          <a:solidFill>
            <a:srgbClr val="FFFFFF">
              <a:alpha val="75000"/>
            </a:srgbClr>
          </a:solidFill>
          <a:ln w="7620">
            <a:solidFill>
              <a:srgbClr val="FFFFFF">
                <a:alpha val="64000"/>
              </a:srgbClr>
            </a:solidFill>
            <a:prstDash val="solid"/>
          </a:ln>
        </p:spPr>
      </p:sp>
      <p:sp>
        <p:nvSpPr>
          <p:cNvPr id="4" name="Text 1"/>
          <p:cNvSpPr/>
          <p:nvPr/>
        </p:nvSpPr>
        <p:spPr>
          <a:xfrm>
            <a:off x="1204793" y="995482"/>
            <a:ext cx="5880735" cy="654606"/>
          </a:xfrm>
          <a:prstGeom prst="rect">
            <a:avLst/>
          </a:prstGeom>
          <a:noFill/>
          <a:ln/>
        </p:spPr>
        <p:txBody>
          <a:bodyPr wrap="none" rtlCol="0" anchor="t"/>
          <a:lstStyle/>
          <a:p>
            <a:pPr marL="0" indent="0">
              <a:lnSpc>
                <a:spcPts val="5156"/>
              </a:lnSpc>
              <a:buNone/>
            </a:pPr>
            <a:r>
              <a:rPr lang="en-US" sz="4124" b="1" dirty="0">
                <a:solidFill>
                  <a:srgbClr val="000000"/>
                </a:solidFill>
                <a:latin typeface="p22-mackinac-pro" pitchFamily="34" charset="0"/>
                <a:ea typeface="p22-mackinac-pro" pitchFamily="34" charset="-122"/>
                <a:cs typeface="p22-mackinac-pro" pitchFamily="34" charset="-120"/>
              </a:rPr>
              <a:t>Results and Discussion</a:t>
            </a:r>
            <a:endParaRPr lang="en-US" sz="4124" dirty="0"/>
          </a:p>
        </p:txBody>
      </p:sp>
      <p:sp>
        <p:nvSpPr>
          <p:cNvPr id="5" name="Text 2"/>
          <p:cNvSpPr/>
          <p:nvPr/>
        </p:nvSpPr>
        <p:spPr>
          <a:xfrm>
            <a:off x="1204793" y="2069068"/>
            <a:ext cx="12220813" cy="1257300"/>
          </a:xfrm>
          <a:prstGeom prst="rect">
            <a:avLst/>
          </a:prstGeom>
          <a:noFill/>
          <a:ln/>
        </p:spPr>
        <p:txBody>
          <a:bodyPr wrap="square" rtlCol="0" anchor="t"/>
          <a:lstStyle/>
          <a:p>
            <a:pPr marL="0" indent="0">
              <a:lnSpc>
                <a:spcPts val="3300"/>
              </a:lnSpc>
              <a:buNone/>
            </a:pPr>
            <a:r>
              <a:rPr lang="en-US" sz="2062" dirty="0">
                <a:solidFill>
                  <a:srgbClr val="272525"/>
                </a:solidFill>
                <a:latin typeface="Eudoxus Sans" pitchFamily="34" charset="0"/>
                <a:ea typeface="Eudoxus Sans" pitchFamily="34" charset="-122"/>
                <a:cs typeface="Eudoxus Sans" pitchFamily="34" charset="-120"/>
              </a:rPr>
              <a:t>The AI Fitness Trainer successfully demonstrated real-time squat analysis using pose estimation technology. By leveraging MediaPipe's Pose solution and OpenCV, the application accurately tracked key body landmarks to analyze various </a:t>
            </a:r>
            <a:r>
              <a:rPr lang="en-US" sz="2062" dirty="0" err="1">
                <a:solidFill>
                  <a:srgbClr val="272525"/>
                </a:solidFill>
                <a:latin typeface="Eudoxus Sans" pitchFamily="34" charset="0"/>
                <a:ea typeface="Eudoxus Sans" pitchFamily="34" charset="-122"/>
                <a:cs typeface="Eudoxus Sans" pitchFamily="34" charset="-120"/>
              </a:rPr>
              <a:t>exercises’s</a:t>
            </a:r>
            <a:r>
              <a:rPr lang="en-US" sz="2062" dirty="0">
                <a:solidFill>
                  <a:srgbClr val="272525"/>
                </a:solidFill>
                <a:latin typeface="Eudoxus Sans" pitchFamily="34" charset="0"/>
                <a:ea typeface="Eudoxus Sans" pitchFamily="34" charset="-122"/>
                <a:cs typeface="Eudoxus Sans" pitchFamily="34" charset="-120"/>
              </a:rPr>
              <a:t>  performance. The results revealed:</a:t>
            </a:r>
            <a:endParaRPr lang="en-US" sz="2062" dirty="0"/>
          </a:p>
        </p:txBody>
      </p:sp>
      <p:sp>
        <p:nvSpPr>
          <p:cNvPr id="6" name="Text 3"/>
          <p:cNvSpPr/>
          <p:nvPr/>
        </p:nvSpPr>
        <p:spPr>
          <a:xfrm>
            <a:off x="1539954" y="3561993"/>
            <a:ext cx="11885652" cy="670560"/>
          </a:xfrm>
          <a:prstGeom prst="rect">
            <a:avLst/>
          </a:prstGeom>
          <a:noFill/>
          <a:ln/>
        </p:spPr>
        <p:txBody>
          <a:bodyPr wrap="square" rtlCol="0" anchor="t"/>
          <a:lstStyle/>
          <a:p>
            <a:pPr marL="342900" indent="-342900" algn="l">
              <a:lnSpc>
                <a:spcPts val="2640"/>
              </a:lnSpc>
              <a:buSzPct val="100000"/>
              <a:buFont typeface="+mj-lt"/>
              <a:buAutoNum type="arabicPeriod"/>
            </a:pPr>
            <a:r>
              <a:rPr lang="en-US" b="1" dirty="0">
                <a:solidFill>
                  <a:srgbClr val="272525"/>
                </a:solidFill>
                <a:latin typeface="Eudoxus Sans" pitchFamily="34" charset="0"/>
                <a:ea typeface="Eudoxus Sans" pitchFamily="34" charset="-122"/>
                <a:cs typeface="Eudoxus Sans" pitchFamily="34" charset="-120"/>
              </a:rPr>
              <a:t>Squat Counting Accuracy:</a:t>
            </a:r>
            <a:r>
              <a:rPr lang="en-US" dirty="0">
                <a:solidFill>
                  <a:srgbClr val="272525"/>
                </a:solidFill>
                <a:latin typeface="Eudoxus Sans" pitchFamily="34" charset="0"/>
                <a:ea typeface="Eudoxus Sans" pitchFamily="34" charset="-122"/>
                <a:cs typeface="Eudoxus Sans" pitchFamily="34" charset="-120"/>
              </a:rPr>
              <a:t> The system reliably counted squats based on knee and hip angles, accurately distinguishing between proper and improper form.</a:t>
            </a:r>
            <a:endParaRPr lang="en-US" dirty="0"/>
          </a:p>
        </p:txBody>
      </p:sp>
      <p:sp>
        <p:nvSpPr>
          <p:cNvPr id="7" name="Text 4"/>
          <p:cNvSpPr/>
          <p:nvPr/>
        </p:nvSpPr>
        <p:spPr>
          <a:xfrm>
            <a:off x="1539954" y="4316254"/>
            <a:ext cx="11885652" cy="670560"/>
          </a:xfrm>
          <a:prstGeom prst="rect">
            <a:avLst/>
          </a:prstGeom>
          <a:noFill/>
          <a:ln/>
        </p:spPr>
        <p:txBody>
          <a:bodyPr wrap="square" rtlCol="0" anchor="t"/>
          <a:lstStyle/>
          <a:p>
            <a:pPr marL="342900" indent="-342900" algn="l">
              <a:lnSpc>
                <a:spcPts val="2640"/>
              </a:lnSpc>
              <a:buSzPct val="100000"/>
              <a:buFont typeface="+mj-lt"/>
              <a:buAutoNum type="arabicPeriod" startAt="2"/>
            </a:pPr>
            <a:r>
              <a:rPr lang="en-US" b="1" dirty="0">
                <a:solidFill>
                  <a:srgbClr val="272525"/>
                </a:solidFill>
                <a:latin typeface="Eudoxus Sans" pitchFamily="34" charset="0"/>
                <a:ea typeface="Eudoxus Sans" pitchFamily="34" charset="-122"/>
                <a:cs typeface="Eudoxus Sans" pitchFamily="34" charset="-120"/>
              </a:rPr>
              <a:t>Real-time Feedback:</a:t>
            </a:r>
            <a:r>
              <a:rPr lang="en-US" dirty="0">
                <a:solidFill>
                  <a:srgbClr val="272525"/>
                </a:solidFill>
                <a:latin typeface="Eudoxus Sans" pitchFamily="34" charset="0"/>
                <a:ea typeface="Eudoxus Sans" pitchFamily="34" charset="-122"/>
                <a:cs typeface="Eudoxus Sans" pitchFamily="34" charset="-120"/>
              </a:rPr>
              <a:t> Users received instant feedback on their squat form through heuristic rules, highlighting areas for improvement such as knee alignment and hip positioning.</a:t>
            </a:r>
            <a:endParaRPr lang="en-US" dirty="0"/>
          </a:p>
        </p:txBody>
      </p:sp>
      <p:sp>
        <p:nvSpPr>
          <p:cNvPr id="8" name="Text 5"/>
          <p:cNvSpPr/>
          <p:nvPr/>
        </p:nvSpPr>
        <p:spPr>
          <a:xfrm>
            <a:off x="1539954" y="5070515"/>
            <a:ext cx="11885652" cy="670560"/>
          </a:xfrm>
          <a:prstGeom prst="rect">
            <a:avLst/>
          </a:prstGeom>
          <a:noFill/>
          <a:ln/>
        </p:spPr>
        <p:txBody>
          <a:bodyPr wrap="square" rtlCol="0" anchor="t"/>
          <a:lstStyle/>
          <a:p>
            <a:pPr marL="342900" indent="-342900" algn="l">
              <a:lnSpc>
                <a:spcPts val="2640"/>
              </a:lnSpc>
              <a:buSzPct val="100000"/>
              <a:buFont typeface="+mj-lt"/>
              <a:buAutoNum type="arabicPeriod" startAt="3"/>
            </a:pPr>
            <a:r>
              <a:rPr lang="en-US" b="1" dirty="0">
                <a:solidFill>
                  <a:srgbClr val="272525"/>
                </a:solidFill>
                <a:latin typeface="Eudoxus Sans" pitchFamily="34" charset="0"/>
                <a:ea typeface="Eudoxus Sans" pitchFamily="34" charset="-122"/>
                <a:cs typeface="Eudoxus Sans" pitchFamily="34" charset="-120"/>
              </a:rPr>
              <a:t>Performance Metrics:</a:t>
            </a:r>
            <a:r>
              <a:rPr lang="en-US" dirty="0">
                <a:solidFill>
                  <a:srgbClr val="272525"/>
                </a:solidFill>
                <a:latin typeface="Eudoxus Sans" pitchFamily="34" charset="0"/>
                <a:ea typeface="Eudoxus Sans" pitchFamily="34" charset="-122"/>
                <a:cs typeface="Eudoxus Sans" pitchFamily="34" charset="-120"/>
              </a:rPr>
              <a:t> The application captured exercise metrics including repetition counts, form consistency, and exercise duration, providing valuable insights for users to monitor progress.</a:t>
            </a:r>
            <a:endParaRPr lang="en-US" dirty="0"/>
          </a:p>
        </p:txBody>
      </p:sp>
      <p:sp>
        <p:nvSpPr>
          <p:cNvPr id="9" name="Text 6"/>
          <p:cNvSpPr/>
          <p:nvPr/>
        </p:nvSpPr>
        <p:spPr>
          <a:xfrm>
            <a:off x="1204793" y="5976699"/>
            <a:ext cx="12220813" cy="1257300"/>
          </a:xfrm>
          <a:prstGeom prst="rect">
            <a:avLst/>
          </a:prstGeom>
          <a:noFill/>
          <a:ln/>
        </p:spPr>
        <p:txBody>
          <a:bodyPr wrap="square" rtlCol="0" anchor="t"/>
          <a:lstStyle/>
          <a:p>
            <a:pPr marL="0" indent="0">
              <a:lnSpc>
                <a:spcPts val="3300"/>
              </a:lnSpc>
              <a:buNone/>
            </a:pPr>
            <a:r>
              <a:rPr lang="en-US" sz="2062" dirty="0">
                <a:solidFill>
                  <a:srgbClr val="272525"/>
                </a:solidFill>
                <a:latin typeface="Eudoxus Sans" pitchFamily="34" charset="0"/>
                <a:ea typeface="Eudoxus Sans" pitchFamily="34" charset="-122"/>
                <a:cs typeface="Eudoxus Sans" pitchFamily="34" charset="-120"/>
              </a:rPr>
              <a:t>The discussion highlighted the system's effectiveness in guiding users through squats, showcasing the potential of AI-powered fitness trainers in promoting correct exercise techniques and enhancing workout experiences. Future iterations will explore additional exercises.</a:t>
            </a:r>
            <a:endParaRPr lang="en-US" sz="2062"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419100" y="1357009"/>
            <a:ext cx="13792200" cy="5473898"/>
          </a:xfrm>
          <a:prstGeom prst="roundRect">
            <a:avLst>
              <a:gd name="adj" fmla="val 3445"/>
            </a:avLst>
          </a:prstGeom>
          <a:solidFill>
            <a:srgbClr val="FFA44F">
              <a:alpha val="75000"/>
            </a:srgbClr>
          </a:solidFill>
          <a:ln w="7620">
            <a:solidFill>
              <a:srgbClr val="FFFFFF">
                <a:alpha val="64000"/>
              </a:srgbClr>
            </a:solidFill>
            <a:prstDash val="solid"/>
          </a:ln>
        </p:spPr>
      </p:sp>
      <p:sp>
        <p:nvSpPr>
          <p:cNvPr id="5" name="Text 1"/>
          <p:cNvSpPr/>
          <p:nvPr/>
        </p:nvSpPr>
        <p:spPr>
          <a:xfrm>
            <a:off x="6376868" y="1953935"/>
            <a:ext cx="5238036" cy="654606"/>
          </a:xfrm>
          <a:prstGeom prst="rect">
            <a:avLst/>
          </a:prstGeom>
          <a:noFill/>
          <a:ln/>
        </p:spPr>
        <p:txBody>
          <a:bodyPr wrap="none" rtlCol="0" anchor="t"/>
          <a:lstStyle/>
          <a:p>
            <a:pPr marL="0" indent="0">
              <a:lnSpc>
                <a:spcPts val="5156"/>
              </a:lnSpc>
              <a:buNone/>
            </a:pPr>
            <a:r>
              <a:rPr lang="en-US" sz="4124" b="1" dirty="0">
                <a:solidFill>
                  <a:srgbClr val="000000"/>
                </a:solidFill>
                <a:latin typeface="p22-mackinac-pro" pitchFamily="34" charset="0"/>
                <a:ea typeface="p22-mackinac-pro" pitchFamily="34" charset="-122"/>
                <a:cs typeface="p22-mackinac-pro" pitchFamily="34" charset="-120"/>
              </a:rPr>
              <a:t>Conclusion</a:t>
            </a:r>
            <a:endParaRPr lang="en-US" sz="4124" dirty="0"/>
          </a:p>
        </p:txBody>
      </p:sp>
      <p:sp>
        <p:nvSpPr>
          <p:cNvPr id="6" name="Text 2"/>
          <p:cNvSpPr/>
          <p:nvPr/>
        </p:nvSpPr>
        <p:spPr>
          <a:xfrm>
            <a:off x="6376867" y="2922746"/>
            <a:ext cx="7650859" cy="3352800"/>
          </a:xfrm>
          <a:prstGeom prst="rect">
            <a:avLst/>
          </a:prstGeom>
          <a:noFill/>
          <a:ln/>
        </p:spPr>
        <p:txBody>
          <a:bodyPr wrap="square" rtlCol="0" anchor="t"/>
          <a:lstStyle/>
          <a:p>
            <a:pPr marL="0" indent="0">
              <a:lnSpc>
                <a:spcPts val="2640"/>
              </a:lnSpc>
              <a:buNone/>
            </a:pPr>
            <a:r>
              <a:rPr lang="en-US" dirty="0">
                <a:solidFill>
                  <a:srgbClr val="272525"/>
                </a:solidFill>
                <a:latin typeface="Eudoxus Sans" pitchFamily="34" charset="0"/>
                <a:ea typeface="Eudoxus Sans" pitchFamily="34" charset="-122"/>
                <a:cs typeface="Eudoxus Sans" pitchFamily="34" charset="-120"/>
              </a:rPr>
              <a:t>The AI Fitness Trainer project showcases the immense potential of leveraging pose estimation technology to enhance the fitness training experience. By providing real-time feedback and personalized guidance during crunch exercises, this innovative solution empowers users to improve their form, reduce the risk of injury, and achieve their fitness goals more effectively. Through the integration of advanced algorithms and user-friendly interfaces, the AI Fitness Trainer represents a significant step forward in the evolution of technology-driven fitness solutions, paving the way for a future where personalized exercise coaching is readily available to individuals of all fitness levels.</a:t>
            </a:r>
            <a:endParaRPr lang="en-US" dirty="0"/>
          </a:p>
        </p:txBody>
      </p:sp>
      <p:pic>
        <p:nvPicPr>
          <p:cNvPr id="8" name="Picture 7">
            <a:extLst>
              <a:ext uri="{FF2B5EF4-FFF2-40B4-BE49-F238E27FC236}">
                <a16:creationId xmlns:a16="http://schemas.microsoft.com/office/drawing/2014/main" id="{0E04D77F-DC6F-671A-0CE6-7F8A89818B7A}"/>
              </a:ext>
            </a:extLst>
          </p:cNvPr>
          <p:cNvPicPr>
            <a:picLocks noChangeAspect="1"/>
          </p:cNvPicPr>
          <p:nvPr/>
        </p:nvPicPr>
        <p:blipFill>
          <a:blip r:embed="rId4"/>
          <a:stretch>
            <a:fillRect/>
          </a:stretch>
        </p:blipFill>
        <p:spPr>
          <a:xfrm>
            <a:off x="342901" y="1357009"/>
            <a:ext cx="4436918" cy="547389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1"/>
          <p:cNvSpPr txBox="1">
            <a:spLocks noGrp="1"/>
          </p:cNvSpPr>
          <p:nvPr>
            <p:ph type="sldNum" idx="12"/>
          </p:nvPr>
        </p:nvSpPr>
        <p:spPr>
          <a:xfrm>
            <a:off x="10332693" y="7627621"/>
            <a:ext cx="3291809" cy="438150"/>
          </a:xfrm>
          <a:prstGeom prst="rect">
            <a:avLst/>
          </a:prstGeom>
          <a:noFill/>
          <a:ln>
            <a:noFill/>
          </a:ln>
        </p:spPr>
        <p:txBody>
          <a:bodyPr spcFirstLastPara="1" wrap="square" lIns="70360" tIns="35171" rIns="70360" bIns="35171" anchor="ctr" anchorCtr="0">
            <a:noAutofit/>
          </a:bodyPr>
          <a:lstStyle/>
          <a:p>
            <a:fld id="{00000000-1234-1234-1234-123412341234}" type="slidenum">
              <a:rPr lang="en-US" sz="2463">
                <a:solidFill>
                  <a:schemeClr val="lt1"/>
                </a:solidFill>
              </a:rPr>
              <a:pPr/>
              <a:t>18</a:t>
            </a:fld>
            <a:endParaRPr sz="2463">
              <a:solidFill>
                <a:schemeClr val="lt1"/>
              </a:solidFill>
            </a:endParaRPr>
          </a:p>
        </p:txBody>
      </p:sp>
      <p:sp>
        <p:nvSpPr>
          <p:cNvPr id="410" name="Google Shape;410;p31"/>
          <p:cNvSpPr txBox="1"/>
          <p:nvPr/>
        </p:nvSpPr>
        <p:spPr>
          <a:xfrm>
            <a:off x="13644504" y="7627622"/>
            <a:ext cx="739931" cy="181702"/>
          </a:xfrm>
          <a:prstGeom prst="rect">
            <a:avLst/>
          </a:prstGeom>
          <a:noFill/>
          <a:ln>
            <a:noFill/>
          </a:ln>
        </p:spPr>
        <p:txBody>
          <a:bodyPr spcFirstLastPara="1" wrap="square" lIns="70360" tIns="35171" rIns="70360" bIns="35171" anchor="ctr" anchorCtr="0">
            <a:noAutofit/>
          </a:bodyPr>
          <a:lstStyle/>
          <a:p>
            <a:pPr algn="r"/>
            <a:fld id="{00000000-1234-1234-1234-123412341234}" type="slidenum">
              <a:rPr lang="en-US" sz="2463">
                <a:solidFill>
                  <a:schemeClr val="lt1"/>
                </a:solidFill>
                <a:latin typeface="Calibri"/>
                <a:ea typeface="Calibri"/>
                <a:cs typeface="Calibri"/>
                <a:sym typeface="Calibri"/>
              </a:rPr>
              <a:pPr algn="r"/>
              <a:t>18</a:t>
            </a:fld>
            <a:endParaRPr sz="1439">
              <a:solidFill>
                <a:schemeClr val="lt1"/>
              </a:solidFill>
              <a:latin typeface="Calibri"/>
              <a:ea typeface="Calibri"/>
              <a:cs typeface="Calibri"/>
              <a:sym typeface="Calibri"/>
            </a:endParaRPr>
          </a:p>
        </p:txBody>
      </p:sp>
      <p:grpSp>
        <p:nvGrpSpPr>
          <p:cNvPr id="411" name="Google Shape;411;p31"/>
          <p:cNvGrpSpPr/>
          <p:nvPr/>
        </p:nvGrpSpPr>
        <p:grpSpPr>
          <a:xfrm>
            <a:off x="-20157" y="596206"/>
            <a:ext cx="11599119" cy="637219"/>
            <a:chOff x="-16184" y="8640158"/>
            <a:chExt cx="4045716" cy="439420"/>
          </a:xfrm>
        </p:grpSpPr>
        <p:sp>
          <p:nvSpPr>
            <p:cNvPr id="412" name="Google Shape;412;p31"/>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351861" lvl="1" algn="ctr"/>
              <a:r>
                <a:rPr lang="en-US" sz="4156" dirty="0">
                  <a:solidFill>
                    <a:schemeClr val="lt1"/>
                  </a:solidFill>
                  <a:latin typeface="Calibri"/>
                  <a:ea typeface="Calibri"/>
                  <a:cs typeface="Calibri"/>
                  <a:sym typeface="Calibri"/>
                </a:rPr>
                <a:t>References</a:t>
              </a:r>
              <a:endParaRPr sz="1385" dirty="0"/>
            </a:p>
            <a:p>
              <a:pPr marL="351861" lvl="1" algn="ctr"/>
              <a:endParaRPr sz="4156" dirty="0">
                <a:solidFill>
                  <a:schemeClr val="lt1"/>
                </a:solidFill>
                <a:latin typeface="Calibri"/>
                <a:ea typeface="Calibri"/>
                <a:cs typeface="Calibri"/>
                <a:sym typeface="Calibri"/>
              </a:endParaRPr>
            </a:p>
            <a:p>
              <a:pPr marL="351861" lvl="1" algn="ctr"/>
              <a:endParaRPr sz="4156" dirty="0">
                <a:solidFill>
                  <a:schemeClr val="lt1"/>
                </a:solidFill>
                <a:latin typeface="Calibri"/>
                <a:ea typeface="Calibri"/>
                <a:cs typeface="Calibri"/>
                <a:sym typeface="Calibri"/>
              </a:endParaRPr>
            </a:p>
            <a:p>
              <a:pPr marL="351861" lvl="1" algn="ctr"/>
              <a:endParaRPr sz="4156" dirty="0">
                <a:solidFill>
                  <a:schemeClr val="lt1"/>
                </a:solidFill>
                <a:latin typeface="Calibri"/>
                <a:ea typeface="Calibri"/>
                <a:cs typeface="Calibri"/>
                <a:sym typeface="Calibri"/>
              </a:endParaRPr>
            </a:p>
            <a:p>
              <a:pPr marL="351861" lvl="1" algn="ctr"/>
              <a:endParaRPr sz="4156" dirty="0">
                <a:solidFill>
                  <a:schemeClr val="lt1"/>
                </a:solidFill>
                <a:latin typeface="Calibri"/>
                <a:ea typeface="Calibri"/>
                <a:cs typeface="Calibri"/>
                <a:sym typeface="Calibri"/>
              </a:endParaRPr>
            </a:p>
            <a:p>
              <a:pPr marL="351861" lvl="1" algn="ctr"/>
              <a:endParaRPr sz="4156" dirty="0">
                <a:solidFill>
                  <a:schemeClr val="lt1"/>
                </a:solidFill>
                <a:latin typeface="Calibri"/>
                <a:ea typeface="Calibri"/>
                <a:cs typeface="Calibri"/>
                <a:sym typeface="Calibri"/>
              </a:endParaRPr>
            </a:p>
            <a:p>
              <a:pPr marL="351861" lvl="1" algn="ctr"/>
              <a:endParaRPr sz="4156" dirty="0">
                <a:solidFill>
                  <a:schemeClr val="lt1"/>
                </a:solidFill>
                <a:latin typeface="Calibri"/>
                <a:ea typeface="Calibri"/>
                <a:cs typeface="Calibri"/>
                <a:sym typeface="Calibri"/>
              </a:endParaRPr>
            </a:p>
            <a:p>
              <a:pPr marL="351861" lvl="1" algn="ctr"/>
              <a:endParaRPr sz="1539" dirty="0">
                <a:solidFill>
                  <a:schemeClr val="lt1"/>
                </a:solidFill>
                <a:latin typeface="Calibri"/>
                <a:ea typeface="Calibri"/>
                <a:cs typeface="Calibri"/>
                <a:sym typeface="Calibri"/>
              </a:endParaRPr>
            </a:p>
          </p:txBody>
        </p:sp>
        <p:sp>
          <p:nvSpPr>
            <p:cNvPr id="413" name="Google Shape;413;p31"/>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endParaRPr sz="1385">
                <a:solidFill>
                  <a:schemeClr val="dk1"/>
                </a:solidFill>
                <a:latin typeface="Calibri"/>
                <a:ea typeface="Calibri"/>
                <a:cs typeface="Calibri"/>
                <a:sym typeface="Calibri"/>
              </a:endParaRPr>
            </a:p>
          </p:txBody>
        </p:sp>
      </p:grpSp>
      <p:sp>
        <p:nvSpPr>
          <p:cNvPr id="414" name="Google Shape;414;p31"/>
          <p:cNvSpPr txBox="1"/>
          <p:nvPr/>
        </p:nvSpPr>
        <p:spPr>
          <a:xfrm>
            <a:off x="1088634" y="1586780"/>
            <a:ext cx="12370055" cy="5918784"/>
          </a:xfrm>
          <a:prstGeom prst="rect">
            <a:avLst/>
          </a:prstGeom>
          <a:noFill/>
          <a:ln>
            <a:noFill/>
          </a:ln>
        </p:spPr>
        <p:txBody>
          <a:bodyPr spcFirstLastPara="1" wrap="square" lIns="70360" tIns="35171" rIns="70360" bIns="35171" anchor="t" anchorCtr="0">
            <a:spAutoFit/>
          </a:bodyPr>
          <a:lstStyle/>
          <a:p>
            <a:pPr>
              <a:buClr>
                <a:schemeClr val="dk1"/>
              </a:buClr>
              <a:buSzPts val="3200"/>
            </a:pPr>
            <a:r>
              <a:rPr lang="en-IN" sz="2000" dirty="0"/>
              <a:t>[1] Rahul, M. (2018) Review on Motion Capture Technology. Global Journal of Computer Science and Technology, 18, 1-F. https://typeset.io/papers/review-on-motion-capture-technology-3nao8jb6kv </a:t>
            </a:r>
          </a:p>
          <a:p>
            <a:pPr>
              <a:buClr>
                <a:schemeClr val="dk1"/>
              </a:buClr>
              <a:buSzPts val="3200"/>
            </a:pPr>
            <a:endParaRPr lang="en-IN" sz="2000" dirty="0"/>
          </a:p>
          <a:p>
            <a:pPr>
              <a:buClr>
                <a:schemeClr val="dk1"/>
              </a:buClr>
              <a:buSzPts val="3200"/>
            </a:pPr>
            <a:r>
              <a:rPr lang="en-IN" sz="2000" dirty="0"/>
              <a:t>[2] Kim, J., Campbell, A.S., de Ávila, B.E.F., et al. (2019) Wearable Biosensors for Healthcare Monitoring. Nature Biotechnology, 37, 389-406. https://www.nature.com/articles/s41587-019-0045-y </a:t>
            </a:r>
          </a:p>
          <a:p>
            <a:pPr>
              <a:buClr>
                <a:schemeClr val="dk1"/>
              </a:buClr>
              <a:buSzPts val="3200"/>
            </a:pPr>
            <a:endParaRPr lang="en-IN" sz="2000" dirty="0"/>
          </a:p>
          <a:p>
            <a:pPr>
              <a:buClr>
                <a:schemeClr val="dk1"/>
              </a:buClr>
              <a:buSzPts val="3200"/>
            </a:pPr>
            <a:r>
              <a:rPr lang="en-IN" sz="2000" dirty="0"/>
              <a:t>[3] González, L., Álvarez, J.C., López, A.M and Diego, Á. (2021) Metrological Evaluation of Human-Robot Collaborative Environments Based on Optical Motion Capture Systems. Sensors, 21, 3748. https://doi.org/10.3390/s21113748 </a:t>
            </a:r>
          </a:p>
          <a:p>
            <a:pPr>
              <a:buClr>
                <a:schemeClr val="dk1"/>
              </a:buClr>
              <a:buSzPts val="3200"/>
            </a:pPr>
            <a:endParaRPr lang="en-IN" sz="2000" dirty="0"/>
          </a:p>
          <a:p>
            <a:pPr>
              <a:buClr>
                <a:schemeClr val="dk1"/>
              </a:buClr>
              <a:buSzPts val="3200"/>
            </a:pPr>
            <a:r>
              <a:rPr lang="en-IN" sz="2000" dirty="0"/>
              <a:t>[4] Xiao, W.H. (2017) Research on Label-Free Surgical Navigation Technology Based on Structural Light. Master’s Thesis, South China University of Technology. </a:t>
            </a:r>
          </a:p>
          <a:p>
            <a:pPr>
              <a:buClr>
                <a:schemeClr val="dk1"/>
              </a:buClr>
              <a:buSzPts val="3200"/>
            </a:pPr>
            <a:endParaRPr lang="en-IN" sz="2000" dirty="0"/>
          </a:p>
          <a:p>
            <a:pPr>
              <a:buClr>
                <a:schemeClr val="dk1"/>
              </a:buClr>
              <a:buSzPts val="3200"/>
            </a:pPr>
            <a:r>
              <a:rPr lang="en-IN" sz="2000" dirty="0"/>
              <a:t>[5] Nguyen, H.C., Nguyen, T.H., Scherer, R. and Le, V.H. (2022) Unified End-to-End YOLOv5-HR-TCM Framework for Automatic 2D/3D Human Pose Estimation for Real-Time Applications. Sensors, 22, 5419. </a:t>
            </a:r>
            <a:r>
              <a:rPr lang="en-IN" sz="2000" dirty="0">
                <a:hlinkClick r:id="rId3"/>
              </a:rPr>
              <a:t>https://www.mdpi.com/1424-8220/22/14/5419/xml</a:t>
            </a:r>
            <a:endParaRPr lang="en-IN" sz="2000" dirty="0"/>
          </a:p>
          <a:p>
            <a:pPr>
              <a:buClr>
                <a:schemeClr val="dk1"/>
              </a:buClr>
              <a:buSzPts val="3200"/>
            </a:pPr>
            <a:endParaRPr lang="en-IN" sz="2000" dirty="0"/>
          </a:p>
          <a:p>
            <a:pPr>
              <a:buClr>
                <a:schemeClr val="dk1"/>
              </a:buClr>
              <a:buSzPts val="3200"/>
            </a:pPr>
            <a:r>
              <a:rPr lang="en-IN" sz="2000" dirty="0"/>
              <a:t>[6] Liu, Y.X. (2021) 2D Human Pose Estimation Based on Self-Distillation. Master’s Thesis, University of ESTC. https://kns.cnki.net/KCMS/detail/detail.aspx?dbname=CMFD202201&amp;filename=10 21748638.nh https://ieeexplore.ieee.org/document/8765346</a:t>
            </a:r>
            <a:endParaRPr lang="en-US" sz="10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32"/>
          <p:cNvSpPr txBox="1">
            <a:spLocks noGrp="1"/>
          </p:cNvSpPr>
          <p:nvPr>
            <p:ph type="sldNum" idx="12"/>
          </p:nvPr>
        </p:nvSpPr>
        <p:spPr>
          <a:xfrm>
            <a:off x="10332693" y="7627621"/>
            <a:ext cx="3291809" cy="438150"/>
          </a:xfrm>
          <a:prstGeom prst="rect">
            <a:avLst/>
          </a:prstGeom>
          <a:noFill/>
          <a:ln>
            <a:noFill/>
          </a:ln>
        </p:spPr>
        <p:txBody>
          <a:bodyPr spcFirstLastPara="1" wrap="square" lIns="70360" tIns="35171" rIns="70360" bIns="35171" anchor="ctr" anchorCtr="0">
            <a:noAutofit/>
          </a:bodyPr>
          <a:lstStyle/>
          <a:p>
            <a:fld id="{00000000-1234-1234-1234-123412341234}" type="slidenum">
              <a:rPr lang="en-US"/>
              <a:pPr/>
              <a:t>19</a:t>
            </a:fld>
            <a:endParaRPr/>
          </a:p>
        </p:txBody>
      </p:sp>
      <p:pic>
        <p:nvPicPr>
          <p:cNvPr id="420" name="Google Shape;420;p32" descr="Text, letter&#10;&#10;Description automatically generated"/>
          <p:cNvPicPr preferRelativeResize="0"/>
          <p:nvPr/>
        </p:nvPicPr>
        <p:blipFill rotWithShape="1">
          <a:blip r:embed="rId3">
            <a:alphaModFix/>
          </a:blip>
          <a:srcRect/>
          <a:stretch/>
        </p:blipFill>
        <p:spPr>
          <a:xfrm>
            <a:off x="68" y="4967"/>
            <a:ext cx="14762822" cy="824173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4"/>
          <p:cNvSpPr txBox="1">
            <a:spLocks noGrp="1"/>
          </p:cNvSpPr>
          <p:nvPr>
            <p:ph type="sldNum" idx="12"/>
          </p:nvPr>
        </p:nvSpPr>
        <p:spPr>
          <a:xfrm>
            <a:off x="10332693" y="7627621"/>
            <a:ext cx="3291809" cy="438150"/>
          </a:xfrm>
          <a:prstGeom prst="rect">
            <a:avLst/>
          </a:prstGeom>
          <a:noFill/>
          <a:ln>
            <a:noFill/>
          </a:ln>
        </p:spPr>
        <p:txBody>
          <a:bodyPr spcFirstLastPara="1" wrap="square" lIns="70360" tIns="35171" rIns="70360" bIns="35171" anchor="ctr" anchorCtr="0">
            <a:noAutofit/>
          </a:bodyPr>
          <a:lstStyle/>
          <a:p>
            <a:fld id="{00000000-1234-1234-1234-123412341234}" type="slidenum">
              <a:rPr lang="en-US" sz="2463">
                <a:solidFill>
                  <a:schemeClr val="lt1"/>
                </a:solidFill>
              </a:rPr>
              <a:pPr/>
              <a:t>2</a:t>
            </a:fld>
            <a:endParaRPr sz="2463">
              <a:solidFill>
                <a:schemeClr val="lt1"/>
              </a:solidFill>
            </a:endParaRPr>
          </a:p>
        </p:txBody>
      </p:sp>
      <p:sp>
        <p:nvSpPr>
          <p:cNvPr id="124" name="Google Shape;124;p14"/>
          <p:cNvSpPr txBox="1"/>
          <p:nvPr/>
        </p:nvSpPr>
        <p:spPr>
          <a:xfrm>
            <a:off x="13941886" y="7627621"/>
            <a:ext cx="442549" cy="298990"/>
          </a:xfrm>
          <a:prstGeom prst="rect">
            <a:avLst/>
          </a:prstGeom>
          <a:noFill/>
          <a:ln>
            <a:noFill/>
          </a:ln>
        </p:spPr>
        <p:txBody>
          <a:bodyPr spcFirstLastPara="1" wrap="square" lIns="70360" tIns="35171" rIns="70360" bIns="35171" anchor="ctr" anchorCtr="0">
            <a:noAutofit/>
          </a:bodyPr>
          <a:lstStyle/>
          <a:p>
            <a:pPr algn="r"/>
            <a:fld id="{00000000-1234-1234-1234-123412341234}" type="slidenum">
              <a:rPr lang="en-US" sz="2463">
                <a:solidFill>
                  <a:schemeClr val="lt1"/>
                </a:solidFill>
                <a:latin typeface="Calibri"/>
                <a:ea typeface="Calibri"/>
                <a:cs typeface="Calibri"/>
                <a:sym typeface="Calibri"/>
              </a:rPr>
              <a:pPr algn="r"/>
              <a:t>2</a:t>
            </a:fld>
            <a:endParaRPr sz="1439">
              <a:solidFill>
                <a:schemeClr val="lt1"/>
              </a:solidFill>
              <a:latin typeface="Calibri"/>
              <a:ea typeface="Calibri"/>
              <a:cs typeface="Calibri"/>
              <a:sym typeface="Calibri"/>
            </a:endParaRPr>
          </a:p>
        </p:txBody>
      </p:sp>
      <p:grpSp>
        <p:nvGrpSpPr>
          <p:cNvPr id="125" name="Google Shape;125;p14"/>
          <p:cNvGrpSpPr/>
          <p:nvPr/>
        </p:nvGrpSpPr>
        <p:grpSpPr>
          <a:xfrm>
            <a:off x="-23187" y="349989"/>
            <a:ext cx="11599119" cy="637219"/>
            <a:chOff x="-16184" y="8640158"/>
            <a:chExt cx="4045716" cy="439420"/>
          </a:xfrm>
        </p:grpSpPr>
        <p:sp>
          <p:nvSpPr>
            <p:cNvPr id="126" name="Google Shape;126;p14"/>
            <p:cNvSpPr/>
            <p:nvPr/>
          </p:nvSpPr>
          <p:spPr>
            <a:xfrm>
              <a:off x="-16184" y="8640158"/>
              <a:ext cx="3923363" cy="439420"/>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351861" lvl="1" algn="ctr"/>
              <a:r>
                <a:rPr lang="en-US" sz="4156" dirty="0">
                  <a:solidFill>
                    <a:schemeClr val="lt1"/>
                  </a:solidFill>
                  <a:latin typeface="Calibri"/>
                  <a:ea typeface="Calibri"/>
                  <a:cs typeface="Calibri"/>
                  <a:sym typeface="Calibri"/>
                </a:rPr>
                <a:t>Content</a:t>
              </a:r>
              <a:endParaRPr sz="1539" dirty="0">
                <a:solidFill>
                  <a:schemeClr val="lt1"/>
                </a:solidFill>
                <a:latin typeface="Calibri"/>
                <a:ea typeface="Calibri"/>
                <a:cs typeface="Calibri"/>
                <a:sym typeface="Calibri"/>
              </a:endParaRPr>
            </a:p>
          </p:txBody>
        </p:sp>
        <p:sp>
          <p:nvSpPr>
            <p:cNvPr id="127" name="Google Shape;127;p14"/>
            <p:cNvSpPr/>
            <p:nvPr/>
          </p:nvSpPr>
          <p:spPr>
            <a:xfrm>
              <a:off x="3800173" y="8640158"/>
              <a:ext cx="229359" cy="439420"/>
            </a:xfrm>
            <a:custGeom>
              <a:avLst/>
              <a:gdLst/>
              <a:ahLst/>
              <a:cxnLst/>
              <a:rect l="l" t="t" r="r" b="b"/>
              <a:pathLst>
                <a:path w="439420" h="439420" extrusionOk="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73A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endParaRPr sz="1385">
                <a:solidFill>
                  <a:schemeClr val="dk1"/>
                </a:solidFill>
                <a:latin typeface="Calibri"/>
                <a:ea typeface="Calibri"/>
                <a:cs typeface="Calibri"/>
                <a:sym typeface="Calibri"/>
              </a:endParaRPr>
            </a:p>
          </p:txBody>
        </p:sp>
      </p:grpSp>
      <p:sp>
        <p:nvSpPr>
          <p:cNvPr id="128" name="Google Shape;128;p14"/>
          <p:cNvSpPr txBox="1"/>
          <p:nvPr/>
        </p:nvSpPr>
        <p:spPr>
          <a:xfrm>
            <a:off x="923087" y="1230082"/>
            <a:ext cx="10112058" cy="6411226"/>
          </a:xfrm>
          <a:prstGeom prst="rect">
            <a:avLst/>
          </a:prstGeom>
          <a:noFill/>
          <a:ln>
            <a:noFill/>
          </a:ln>
        </p:spPr>
        <p:txBody>
          <a:bodyPr spcFirstLastPara="1" wrap="square" lIns="70360" tIns="35171" rIns="70360" bIns="35171" anchor="t" anchorCtr="0">
            <a:spAutoFit/>
          </a:bodyPr>
          <a:lstStyle/>
          <a:p>
            <a:r>
              <a:rPr lang="en-US" sz="3200" b="1" dirty="0"/>
              <a:t>1. Introduction</a:t>
            </a:r>
          </a:p>
          <a:p>
            <a:r>
              <a:rPr lang="en-US" sz="3200" b="1" dirty="0"/>
              <a:t>2. Problem Statement</a:t>
            </a:r>
          </a:p>
          <a:p>
            <a:r>
              <a:rPr lang="en-US" sz="3200" b="1" dirty="0"/>
              <a:t>3. Abstract</a:t>
            </a:r>
          </a:p>
          <a:p>
            <a:r>
              <a:rPr lang="en-US" sz="3200" b="1" dirty="0"/>
              <a:t>4. Background</a:t>
            </a:r>
          </a:p>
          <a:p>
            <a:r>
              <a:rPr lang="en-US" sz="3200" b="1" dirty="0"/>
              <a:t>5. Scope of the Project</a:t>
            </a:r>
          </a:p>
          <a:p>
            <a:r>
              <a:rPr lang="en-US" sz="3200" b="1" dirty="0"/>
              <a:t>6. Methodology</a:t>
            </a:r>
          </a:p>
          <a:p>
            <a:r>
              <a:rPr lang="en-US" sz="3200" b="1" dirty="0"/>
              <a:t>7. System Architecture</a:t>
            </a:r>
          </a:p>
          <a:p>
            <a:r>
              <a:rPr lang="en-US" sz="3200" b="1" dirty="0"/>
              <a:t>8. Real-time Feedback</a:t>
            </a:r>
          </a:p>
          <a:p>
            <a:r>
              <a:rPr lang="en-US" sz="3200" b="1" dirty="0"/>
              <a:t>9. Future Enhancements</a:t>
            </a:r>
          </a:p>
          <a:p>
            <a:r>
              <a:rPr lang="en-US" sz="3200" b="1" dirty="0"/>
              <a:t>10. </a:t>
            </a:r>
            <a:r>
              <a:rPr lang="en-US" sz="3200" b="1" dirty="0">
                <a:solidFill>
                  <a:srgbClr val="000000"/>
                </a:solidFill>
                <a:latin typeface="p22-mackinac-pro" pitchFamily="34" charset="0"/>
                <a:ea typeface="p22-mackinac-pro" pitchFamily="34" charset="-122"/>
                <a:cs typeface="p22-mackinac-pro" pitchFamily="34" charset="-120"/>
              </a:rPr>
              <a:t>Results and Discussion</a:t>
            </a:r>
            <a:endParaRPr lang="en-US" sz="3200" b="1" dirty="0"/>
          </a:p>
          <a:p>
            <a:r>
              <a:rPr lang="en-US" sz="3200" b="1" dirty="0"/>
              <a:t>11. Conclusion</a:t>
            </a:r>
          </a:p>
          <a:p>
            <a:r>
              <a:rPr lang="en-US" sz="3200" b="1" dirty="0"/>
              <a:t>12. References</a:t>
            </a:r>
          </a:p>
          <a:p>
            <a:pPr>
              <a:buClr>
                <a:schemeClr val="dk1"/>
              </a:buClr>
              <a:buSzPts val="3600"/>
            </a:pPr>
            <a:endParaRPr lang="en-US" sz="2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419100" y="696992"/>
            <a:ext cx="13792200" cy="6835616"/>
          </a:xfrm>
          <a:prstGeom prst="roundRect">
            <a:avLst>
              <a:gd name="adj" fmla="val 2759"/>
            </a:avLst>
          </a:prstGeom>
          <a:solidFill>
            <a:srgbClr val="4D4D4D">
              <a:alpha val="75000"/>
            </a:srgbClr>
          </a:solidFill>
          <a:ln w="7620">
            <a:solidFill>
              <a:srgbClr val="FFFFFF">
                <a:alpha val="16000"/>
              </a:srgbClr>
            </a:solidFill>
            <a:prstDash val="solid"/>
          </a:ln>
        </p:spPr>
      </p:sp>
      <p:pic>
        <p:nvPicPr>
          <p:cNvPr id="4" name="Image 1" descr="preencoded.png"/>
          <p:cNvPicPr>
            <a:picLocks noChangeAspect="1"/>
          </p:cNvPicPr>
          <p:nvPr/>
        </p:nvPicPr>
        <p:blipFill>
          <a:blip r:embed="rId4"/>
          <a:stretch>
            <a:fillRect/>
          </a:stretch>
        </p:blipFill>
        <p:spPr>
          <a:xfrm>
            <a:off x="419100" y="696992"/>
            <a:ext cx="13792200" cy="2619018"/>
          </a:xfrm>
          <a:prstGeom prst="rect">
            <a:avLst/>
          </a:prstGeom>
        </p:spPr>
      </p:pic>
      <p:sp>
        <p:nvSpPr>
          <p:cNvPr id="5" name="Text 1"/>
          <p:cNvSpPr/>
          <p:nvPr/>
        </p:nvSpPr>
        <p:spPr>
          <a:xfrm>
            <a:off x="1204793" y="3892153"/>
            <a:ext cx="5238036" cy="654606"/>
          </a:xfrm>
          <a:prstGeom prst="rect">
            <a:avLst/>
          </a:prstGeom>
          <a:noFill/>
          <a:ln/>
        </p:spPr>
        <p:txBody>
          <a:bodyPr wrap="none" rtlCol="0" anchor="t"/>
          <a:lstStyle/>
          <a:p>
            <a:pPr marL="0" indent="0">
              <a:lnSpc>
                <a:spcPts val="5156"/>
              </a:lnSpc>
              <a:buNone/>
            </a:pPr>
            <a:r>
              <a:rPr lang="en-US" sz="4124" b="1" dirty="0">
                <a:solidFill>
                  <a:srgbClr val="FFFFFF"/>
                </a:solidFill>
                <a:latin typeface="p22-mackinac-pro" pitchFamily="34" charset="0"/>
                <a:ea typeface="p22-mackinac-pro" pitchFamily="34" charset="-122"/>
                <a:cs typeface="p22-mackinac-pro" pitchFamily="34" charset="-120"/>
              </a:rPr>
              <a:t>Project Overview</a:t>
            </a:r>
            <a:endParaRPr lang="en-US" sz="4124" dirty="0"/>
          </a:p>
        </p:txBody>
      </p:sp>
      <p:sp>
        <p:nvSpPr>
          <p:cNvPr id="6" name="Text 2"/>
          <p:cNvSpPr/>
          <p:nvPr/>
        </p:nvSpPr>
        <p:spPr>
          <a:xfrm>
            <a:off x="1204793" y="4860965"/>
            <a:ext cx="12220813" cy="2095500"/>
          </a:xfrm>
          <a:prstGeom prst="rect">
            <a:avLst/>
          </a:prstGeom>
          <a:noFill/>
          <a:ln/>
        </p:spPr>
        <p:txBody>
          <a:bodyPr wrap="square" rtlCol="0" anchor="t"/>
          <a:lstStyle/>
          <a:p>
            <a:pPr marL="0" indent="0">
              <a:lnSpc>
                <a:spcPts val="3300"/>
              </a:lnSpc>
              <a:buNone/>
            </a:pPr>
            <a:r>
              <a:rPr lang="en-US" sz="2062" dirty="0">
                <a:solidFill>
                  <a:srgbClr val="E5E0DF"/>
                </a:solidFill>
                <a:latin typeface="Eudoxus Sans" pitchFamily="34" charset="0"/>
                <a:ea typeface="Eudoxus Sans" pitchFamily="34" charset="-122"/>
                <a:cs typeface="Eudoxus Sans" pitchFamily="34" charset="-120"/>
              </a:rPr>
              <a:t>This project aims to develop an innovative AI-powered fitness trainer that utilizes pose estimation technology to provide real-time feedback and guidance during various exercises. The goal is to empower fitness enthusiasts, athletes, and individuals of all fitness levels with personalized exercise analysis and coaching, ultimately enhancing their workout experience and reducing the risk of injury due to improper form.</a:t>
            </a:r>
            <a:endParaRPr lang="en-US" sz="2062" dirty="0"/>
          </a:p>
        </p:txBody>
      </p:sp>
      <p:sp>
        <p:nvSpPr>
          <p:cNvPr id="7" name="Right Brace 6">
            <a:extLst>
              <a:ext uri="{FF2B5EF4-FFF2-40B4-BE49-F238E27FC236}">
                <a16:creationId xmlns:a16="http://schemas.microsoft.com/office/drawing/2014/main" id="{7278B3B3-477E-5B81-ADAC-056C826B5D3B}"/>
              </a:ext>
            </a:extLst>
          </p:cNvPr>
          <p:cNvSpPr/>
          <p:nvPr/>
        </p:nvSpPr>
        <p:spPr>
          <a:xfrm>
            <a:off x="3377045" y="6473536"/>
            <a:ext cx="155448" cy="914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0D2FE77-F247-7ABC-05C3-B8A15DBC7C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630399" cy="822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6858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2016755" y="247352"/>
            <a:ext cx="11803153" cy="7557016"/>
          </a:xfrm>
          <a:prstGeom prst="roundRect">
            <a:avLst>
              <a:gd name="adj" fmla="val 1860"/>
            </a:avLst>
          </a:prstGeom>
          <a:solidFill>
            <a:srgbClr val="D8AFF8">
              <a:alpha val="75000"/>
            </a:srgbClr>
          </a:solidFill>
          <a:ln w="7620">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810492" y="247352"/>
            <a:ext cx="3861758" cy="7557016"/>
          </a:xfrm>
          <a:prstGeom prst="rect">
            <a:avLst/>
          </a:prstGeom>
        </p:spPr>
      </p:pic>
      <p:sp>
        <p:nvSpPr>
          <p:cNvPr id="5" name="Text 1"/>
          <p:cNvSpPr/>
          <p:nvPr/>
        </p:nvSpPr>
        <p:spPr>
          <a:xfrm>
            <a:off x="5265420" y="765572"/>
            <a:ext cx="3904059" cy="487918"/>
          </a:xfrm>
          <a:prstGeom prst="rect">
            <a:avLst/>
          </a:prstGeom>
          <a:noFill/>
          <a:ln/>
        </p:spPr>
        <p:txBody>
          <a:bodyPr wrap="none" rtlCol="0" anchor="t"/>
          <a:lstStyle/>
          <a:p>
            <a:pPr marL="0" indent="0">
              <a:lnSpc>
                <a:spcPts val="3843"/>
              </a:lnSpc>
              <a:buNone/>
            </a:pPr>
            <a:r>
              <a:rPr lang="en-US" sz="3074" b="1" dirty="0">
                <a:solidFill>
                  <a:srgbClr val="000000"/>
                </a:solidFill>
                <a:latin typeface="p22-mackinac-pro" pitchFamily="34" charset="0"/>
                <a:ea typeface="p22-mackinac-pro" pitchFamily="34" charset="-122"/>
                <a:cs typeface="p22-mackinac-pro" pitchFamily="34" charset="-120"/>
              </a:rPr>
              <a:t>Problem Statement</a:t>
            </a:r>
            <a:endParaRPr lang="en-US" sz="3074" dirty="0"/>
          </a:p>
        </p:txBody>
      </p:sp>
      <p:sp>
        <p:nvSpPr>
          <p:cNvPr id="6" name="Text 2"/>
          <p:cNvSpPr/>
          <p:nvPr/>
        </p:nvSpPr>
        <p:spPr>
          <a:xfrm>
            <a:off x="5265418" y="1347073"/>
            <a:ext cx="8554490" cy="2327553"/>
          </a:xfrm>
          <a:prstGeom prst="rect">
            <a:avLst/>
          </a:prstGeom>
          <a:noFill/>
          <a:ln/>
        </p:spPr>
        <p:txBody>
          <a:bodyPr wrap="square" rtlCol="0" anchor="t"/>
          <a:lstStyle/>
          <a:p>
            <a:pPr marL="0" indent="0">
              <a:lnSpc>
                <a:spcPts val="2459"/>
              </a:lnSpc>
              <a:buNone/>
            </a:pPr>
            <a:r>
              <a:rPr lang="en-US" sz="2000" dirty="0">
                <a:solidFill>
                  <a:srgbClr val="272525"/>
                </a:solidFill>
                <a:latin typeface="Eudoxus Sans" pitchFamily="34" charset="0"/>
                <a:ea typeface="Eudoxus Sans" pitchFamily="34" charset="-122"/>
                <a:cs typeface="Eudoxus Sans" pitchFamily="34" charset="-120"/>
              </a:rPr>
              <a:t>Accurately assessing exercise form and providing personalized feedback during workouts can be a significant challenge for fitness enthusiasts. Traditional methods often rely on in-person coaching or subjective visual assessments, which can be limited in their ability to provide immediate and detailed feedback. The AI Fitness Trainer project seeks to address these challenges by leveraging the power of pose estimation technology to analyze exercise form and deliver real-time guidance to users.</a:t>
            </a:r>
            <a:endParaRPr lang="en-US" sz="2000" dirty="0"/>
          </a:p>
        </p:txBody>
      </p:sp>
      <p:sp>
        <p:nvSpPr>
          <p:cNvPr id="7" name="Shape 3"/>
          <p:cNvSpPr/>
          <p:nvPr/>
        </p:nvSpPr>
        <p:spPr>
          <a:xfrm>
            <a:off x="5265420" y="3975854"/>
            <a:ext cx="343972" cy="343972"/>
          </a:xfrm>
          <a:prstGeom prst="roundRect">
            <a:avLst>
              <a:gd name="adj" fmla="val 20007"/>
            </a:avLst>
          </a:prstGeom>
          <a:solidFill>
            <a:srgbClr val="CCEEFF"/>
          </a:solidFill>
          <a:ln w="7620">
            <a:solidFill>
              <a:srgbClr val="B2D4E5"/>
            </a:solidFill>
            <a:prstDash val="solid"/>
          </a:ln>
        </p:spPr>
      </p:sp>
      <p:sp>
        <p:nvSpPr>
          <p:cNvPr id="8" name="Text 4"/>
          <p:cNvSpPr/>
          <p:nvPr/>
        </p:nvSpPr>
        <p:spPr>
          <a:xfrm>
            <a:off x="5390793" y="4004429"/>
            <a:ext cx="93107" cy="286703"/>
          </a:xfrm>
          <a:prstGeom prst="rect">
            <a:avLst/>
          </a:prstGeom>
          <a:noFill/>
          <a:ln/>
        </p:spPr>
        <p:txBody>
          <a:bodyPr wrap="none" rtlCol="0" anchor="t"/>
          <a:lstStyle/>
          <a:p>
            <a:pPr marL="0" indent="0" algn="ctr">
              <a:lnSpc>
                <a:spcPts val="2258"/>
              </a:lnSpc>
              <a:buNone/>
            </a:pPr>
            <a:r>
              <a:rPr lang="en-US" sz="1806" b="1" dirty="0">
                <a:solidFill>
                  <a:srgbClr val="272525"/>
                </a:solidFill>
                <a:latin typeface="p22-mackinac-pro" pitchFamily="34" charset="0"/>
                <a:ea typeface="p22-mackinac-pro" pitchFamily="34" charset="-122"/>
                <a:cs typeface="p22-mackinac-pro" pitchFamily="34" charset="-120"/>
              </a:rPr>
              <a:t>1</a:t>
            </a:r>
            <a:endParaRPr lang="en-US" sz="1806" dirty="0"/>
          </a:p>
        </p:txBody>
      </p:sp>
      <p:sp>
        <p:nvSpPr>
          <p:cNvPr id="9" name="Text 5"/>
          <p:cNvSpPr/>
          <p:nvPr/>
        </p:nvSpPr>
        <p:spPr>
          <a:xfrm>
            <a:off x="5765483" y="4025860"/>
            <a:ext cx="2789277" cy="488156"/>
          </a:xfrm>
          <a:prstGeom prst="rect">
            <a:avLst/>
          </a:prstGeom>
          <a:noFill/>
          <a:ln/>
        </p:spPr>
        <p:txBody>
          <a:bodyPr wrap="square" rtlCol="0" anchor="t"/>
          <a:lstStyle/>
          <a:p>
            <a:pPr marL="0" indent="0">
              <a:lnSpc>
                <a:spcPts val="1921"/>
              </a:lnSpc>
              <a:buNone/>
            </a:pPr>
            <a:r>
              <a:rPr lang="en-US" sz="1537" b="1" dirty="0">
                <a:solidFill>
                  <a:srgbClr val="272525"/>
                </a:solidFill>
                <a:latin typeface="p22-mackinac-pro" pitchFamily="34" charset="0"/>
                <a:ea typeface="p22-mackinac-pro" pitchFamily="34" charset="-122"/>
                <a:cs typeface="p22-mackinac-pro" pitchFamily="34" charset="-120"/>
              </a:rPr>
              <a:t>Difficulty in Assessing Exercise Form</a:t>
            </a:r>
            <a:endParaRPr lang="en-US" sz="1537" dirty="0"/>
          </a:p>
        </p:txBody>
      </p:sp>
      <p:sp>
        <p:nvSpPr>
          <p:cNvPr id="10" name="Text 6"/>
          <p:cNvSpPr/>
          <p:nvPr/>
        </p:nvSpPr>
        <p:spPr>
          <a:xfrm>
            <a:off x="5765483" y="4607600"/>
            <a:ext cx="2789277" cy="1562100"/>
          </a:xfrm>
          <a:prstGeom prst="rect">
            <a:avLst/>
          </a:prstGeom>
          <a:noFill/>
          <a:ln/>
        </p:spPr>
        <p:txBody>
          <a:bodyPr wrap="square" rtlCol="0" anchor="t"/>
          <a:lstStyle/>
          <a:p>
            <a:pPr marL="0" indent="0">
              <a:lnSpc>
                <a:spcPts val="2459"/>
              </a:lnSpc>
              <a:buNone/>
            </a:pPr>
            <a:r>
              <a:rPr lang="en-US" sz="1537" dirty="0">
                <a:solidFill>
                  <a:srgbClr val="272525"/>
                </a:solidFill>
                <a:latin typeface="Eudoxus Sans" pitchFamily="34" charset="0"/>
                <a:ea typeface="Eudoxus Sans" pitchFamily="34" charset="-122"/>
                <a:cs typeface="Eudoxus Sans" pitchFamily="34" charset="-120"/>
              </a:rPr>
              <a:t>Accurately evaluating exercise form can be challenging, especially for individuals without extensive fitness expertise.</a:t>
            </a:r>
            <a:endParaRPr lang="en-US" sz="1537" dirty="0"/>
          </a:p>
        </p:txBody>
      </p:sp>
      <p:sp>
        <p:nvSpPr>
          <p:cNvPr id="11" name="Shape 7"/>
          <p:cNvSpPr/>
          <p:nvPr/>
        </p:nvSpPr>
        <p:spPr>
          <a:xfrm>
            <a:off x="8710851" y="3975854"/>
            <a:ext cx="343972" cy="343972"/>
          </a:xfrm>
          <a:prstGeom prst="roundRect">
            <a:avLst>
              <a:gd name="adj" fmla="val 20007"/>
            </a:avLst>
          </a:prstGeom>
          <a:solidFill>
            <a:srgbClr val="CCEEFF"/>
          </a:solidFill>
          <a:ln w="7620">
            <a:solidFill>
              <a:srgbClr val="B2D4E5"/>
            </a:solidFill>
            <a:prstDash val="solid"/>
          </a:ln>
        </p:spPr>
      </p:sp>
      <p:sp>
        <p:nvSpPr>
          <p:cNvPr id="12" name="Text 8"/>
          <p:cNvSpPr/>
          <p:nvPr/>
        </p:nvSpPr>
        <p:spPr>
          <a:xfrm>
            <a:off x="8816102" y="4004429"/>
            <a:ext cx="133469" cy="286703"/>
          </a:xfrm>
          <a:prstGeom prst="rect">
            <a:avLst/>
          </a:prstGeom>
          <a:noFill/>
          <a:ln/>
        </p:spPr>
        <p:txBody>
          <a:bodyPr wrap="none" rtlCol="0" anchor="t"/>
          <a:lstStyle/>
          <a:p>
            <a:pPr marL="0" indent="0" algn="ctr">
              <a:lnSpc>
                <a:spcPts val="2258"/>
              </a:lnSpc>
              <a:buNone/>
            </a:pPr>
            <a:r>
              <a:rPr lang="en-US" sz="1806" b="1" dirty="0">
                <a:solidFill>
                  <a:srgbClr val="272525"/>
                </a:solidFill>
                <a:latin typeface="p22-mackinac-pro" pitchFamily="34" charset="0"/>
                <a:ea typeface="p22-mackinac-pro" pitchFamily="34" charset="-122"/>
                <a:cs typeface="p22-mackinac-pro" pitchFamily="34" charset="-120"/>
              </a:rPr>
              <a:t>2</a:t>
            </a:r>
            <a:endParaRPr lang="en-US" sz="1806" dirty="0"/>
          </a:p>
        </p:txBody>
      </p:sp>
      <p:sp>
        <p:nvSpPr>
          <p:cNvPr id="13" name="Text 9"/>
          <p:cNvSpPr/>
          <p:nvPr/>
        </p:nvSpPr>
        <p:spPr>
          <a:xfrm>
            <a:off x="9210913" y="4025860"/>
            <a:ext cx="2789277" cy="488156"/>
          </a:xfrm>
          <a:prstGeom prst="rect">
            <a:avLst/>
          </a:prstGeom>
          <a:noFill/>
          <a:ln/>
        </p:spPr>
        <p:txBody>
          <a:bodyPr wrap="square" rtlCol="0" anchor="t"/>
          <a:lstStyle/>
          <a:p>
            <a:pPr marL="0" indent="0">
              <a:lnSpc>
                <a:spcPts val="1921"/>
              </a:lnSpc>
              <a:buNone/>
            </a:pPr>
            <a:r>
              <a:rPr lang="en-US" sz="1537" b="1" dirty="0">
                <a:solidFill>
                  <a:srgbClr val="272525"/>
                </a:solidFill>
                <a:latin typeface="p22-mackinac-pro" pitchFamily="34" charset="0"/>
                <a:ea typeface="p22-mackinac-pro" pitchFamily="34" charset="-122"/>
                <a:cs typeface="p22-mackinac-pro" pitchFamily="34" charset="-120"/>
              </a:rPr>
              <a:t>Lack of Personalized, Real-time Feedback</a:t>
            </a:r>
            <a:endParaRPr lang="en-US" sz="1537" dirty="0"/>
          </a:p>
        </p:txBody>
      </p:sp>
      <p:sp>
        <p:nvSpPr>
          <p:cNvPr id="14" name="Text 10"/>
          <p:cNvSpPr/>
          <p:nvPr/>
        </p:nvSpPr>
        <p:spPr>
          <a:xfrm>
            <a:off x="9210913" y="4607600"/>
            <a:ext cx="2789277" cy="1562100"/>
          </a:xfrm>
          <a:prstGeom prst="rect">
            <a:avLst/>
          </a:prstGeom>
          <a:noFill/>
          <a:ln/>
        </p:spPr>
        <p:txBody>
          <a:bodyPr wrap="square" rtlCol="0" anchor="t"/>
          <a:lstStyle/>
          <a:p>
            <a:pPr marL="0" indent="0">
              <a:lnSpc>
                <a:spcPts val="2459"/>
              </a:lnSpc>
              <a:buNone/>
            </a:pPr>
            <a:r>
              <a:rPr lang="en-US" sz="1537" dirty="0">
                <a:solidFill>
                  <a:srgbClr val="272525"/>
                </a:solidFill>
                <a:latin typeface="Eudoxus Sans" pitchFamily="34" charset="0"/>
                <a:ea typeface="Eudoxus Sans" pitchFamily="34" charset="-122"/>
                <a:cs typeface="Eudoxus Sans" pitchFamily="34" charset="-120"/>
              </a:rPr>
              <a:t>Traditional fitness methods often fail to provide immediate, tailored feedback during workouts,  improve their technique.</a:t>
            </a:r>
            <a:endParaRPr lang="en-US" sz="1537" dirty="0"/>
          </a:p>
        </p:txBody>
      </p:sp>
      <p:sp>
        <p:nvSpPr>
          <p:cNvPr id="15" name="Shape 11"/>
          <p:cNvSpPr/>
          <p:nvPr/>
        </p:nvSpPr>
        <p:spPr>
          <a:xfrm>
            <a:off x="5265420" y="6451402"/>
            <a:ext cx="343972" cy="343972"/>
          </a:xfrm>
          <a:prstGeom prst="roundRect">
            <a:avLst>
              <a:gd name="adj" fmla="val 20007"/>
            </a:avLst>
          </a:prstGeom>
          <a:solidFill>
            <a:srgbClr val="CCEEFF"/>
          </a:solidFill>
          <a:ln w="7620">
            <a:solidFill>
              <a:srgbClr val="B2D4E5"/>
            </a:solidFill>
            <a:prstDash val="solid"/>
          </a:ln>
        </p:spPr>
      </p:sp>
      <p:sp>
        <p:nvSpPr>
          <p:cNvPr id="16" name="Text 12"/>
          <p:cNvSpPr/>
          <p:nvPr/>
        </p:nvSpPr>
        <p:spPr>
          <a:xfrm>
            <a:off x="5368647" y="6479977"/>
            <a:ext cx="137398" cy="286703"/>
          </a:xfrm>
          <a:prstGeom prst="rect">
            <a:avLst/>
          </a:prstGeom>
          <a:noFill/>
          <a:ln/>
        </p:spPr>
        <p:txBody>
          <a:bodyPr wrap="none" rtlCol="0" anchor="t"/>
          <a:lstStyle/>
          <a:p>
            <a:pPr marL="0" indent="0" algn="ctr">
              <a:lnSpc>
                <a:spcPts val="2258"/>
              </a:lnSpc>
              <a:buNone/>
            </a:pPr>
            <a:r>
              <a:rPr lang="en-US" sz="1806" b="1" dirty="0">
                <a:solidFill>
                  <a:srgbClr val="272525"/>
                </a:solidFill>
                <a:latin typeface="p22-mackinac-pro" pitchFamily="34" charset="0"/>
                <a:ea typeface="p22-mackinac-pro" pitchFamily="34" charset="-122"/>
                <a:cs typeface="p22-mackinac-pro" pitchFamily="34" charset="-120"/>
              </a:rPr>
              <a:t>3</a:t>
            </a:r>
            <a:endParaRPr lang="en-US" sz="1806" dirty="0"/>
          </a:p>
        </p:txBody>
      </p:sp>
      <p:sp>
        <p:nvSpPr>
          <p:cNvPr id="17" name="Text 13"/>
          <p:cNvSpPr/>
          <p:nvPr/>
        </p:nvSpPr>
        <p:spPr>
          <a:xfrm>
            <a:off x="5765483" y="6501408"/>
            <a:ext cx="2316480" cy="244078"/>
          </a:xfrm>
          <a:prstGeom prst="rect">
            <a:avLst/>
          </a:prstGeom>
          <a:noFill/>
          <a:ln/>
        </p:spPr>
        <p:txBody>
          <a:bodyPr wrap="none" rtlCol="0" anchor="t"/>
          <a:lstStyle/>
          <a:p>
            <a:pPr marL="0" indent="0">
              <a:lnSpc>
                <a:spcPts val="1921"/>
              </a:lnSpc>
              <a:buNone/>
            </a:pPr>
            <a:r>
              <a:rPr lang="en-US" sz="1537" b="1" dirty="0">
                <a:solidFill>
                  <a:srgbClr val="272525"/>
                </a:solidFill>
                <a:latin typeface="p22-mackinac-pro" pitchFamily="34" charset="0"/>
                <a:ea typeface="p22-mackinac-pro" pitchFamily="34" charset="-122"/>
                <a:cs typeface="p22-mackinac-pro" pitchFamily="34" charset="-120"/>
              </a:rPr>
              <a:t>Potential Risks of Injury</a:t>
            </a:r>
            <a:endParaRPr lang="en-US" sz="1537" dirty="0"/>
          </a:p>
        </p:txBody>
      </p:sp>
      <p:sp>
        <p:nvSpPr>
          <p:cNvPr id="18" name="Text 14"/>
          <p:cNvSpPr/>
          <p:nvPr/>
        </p:nvSpPr>
        <p:spPr>
          <a:xfrm>
            <a:off x="5765483" y="6839069"/>
            <a:ext cx="6234589" cy="624840"/>
          </a:xfrm>
          <a:prstGeom prst="rect">
            <a:avLst/>
          </a:prstGeom>
          <a:noFill/>
          <a:ln/>
        </p:spPr>
        <p:txBody>
          <a:bodyPr wrap="square" rtlCol="0" anchor="t"/>
          <a:lstStyle/>
          <a:p>
            <a:pPr marL="0" indent="0">
              <a:lnSpc>
                <a:spcPts val="2459"/>
              </a:lnSpc>
              <a:buNone/>
            </a:pPr>
            <a:r>
              <a:rPr lang="en-US" sz="1537" dirty="0">
                <a:solidFill>
                  <a:srgbClr val="272525"/>
                </a:solidFill>
                <a:latin typeface="Eudoxus Sans" pitchFamily="34" charset="0"/>
                <a:ea typeface="Eudoxus Sans" pitchFamily="34" charset="-122"/>
                <a:cs typeface="Eudoxus Sans" pitchFamily="34" charset="-120"/>
              </a:rPr>
              <a:t>Improper exercise techniques can lead to increased risk of injury, undermining the user's fitness progress and overall well-being.</a:t>
            </a:r>
            <a:endParaRPr lang="en-US" sz="1537"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171099" y="243840"/>
            <a:ext cx="12288083" cy="7803713"/>
          </a:xfrm>
          <a:prstGeom prst="roundRect">
            <a:avLst>
              <a:gd name="adj" fmla="val 2100"/>
            </a:avLst>
          </a:prstGeom>
          <a:solidFill>
            <a:srgbClr val="FFD1A7">
              <a:alpha val="75000"/>
            </a:srgbClr>
          </a:solidFill>
          <a:ln w="7620">
            <a:solidFill>
              <a:srgbClr val="FFFFFF">
                <a:alpha val="64000"/>
              </a:srgbClr>
            </a:solidFill>
            <a:prstDash val="solid"/>
          </a:ln>
        </p:spPr>
      </p:sp>
      <p:sp>
        <p:nvSpPr>
          <p:cNvPr id="5" name="Text 1"/>
          <p:cNvSpPr/>
          <p:nvPr/>
        </p:nvSpPr>
        <p:spPr>
          <a:xfrm>
            <a:off x="1853803" y="4006919"/>
            <a:ext cx="4551045" cy="568762"/>
          </a:xfrm>
          <a:prstGeom prst="rect">
            <a:avLst/>
          </a:prstGeom>
          <a:noFill/>
          <a:ln/>
        </p:spPr>
        <p:txBody>
          <a:bodyPr wrap="none" rtlCol="0" anchor="t"/>
          <a:lstStyle/>
          <a:p>
            <a:pPr marL="0" indent="0">
              <a:lnSpc>
                <a:spcPts val="4479"/>
              </a:lnSpc>
              <a:buNone/>
            </a:pPr>
            <a:r>
              <a:rPr lang="en-US" sz="3584" b="1" dirty="0">
                <a:solidFill>
                  <a:srgbClr val="000000"/>
                </a:solidFill>
                <a:latin typeface="p22-mackinac-pro" pitchFamily="34" charset="0"/>
                <a:ea typeface="p22-mackinac-pro" pitchFamily="34" charset="-122"/>
                <a:cs typeface="p22-mackinac-pro" pitchFamily="34" charset="-120"/>
              </a:rPr>
              <a:t>Abstract</a:t>
            </a:r>
            <a:endParaRPr lang="en-US" sz="3584" dirty="0"/>
          </a:p>
        </p:txBody>
      </p:sp>
      <p:sp>
        <p:nvSpPr>
          <p:cNvPr id="6" name="Text 2"/>
          <p:cNvSpPr/>
          <p:nvPr/>
        </p:nvSpPr>
        <p:spPr>
          <a:xfrm>
            <a:off x="1853802" y="4864515"/>
            <a:ext cx="10922675" cy="1455896"/>
          </a:xfrm>
          <a:prstGeom prst="rect">
            <a:avLst/>
          </a:prstGeom>
          <a:noFill/>
          <a:ln/>
        </p:spPr>
        <p:txBody>
          <a:bodyPr wrap="square" rtlCol="0" anchor="t"/>
          <a:lstStyle/>
          <a:p>
            <a:pPr marL="0" indent="0">
              <a:lnSpc>
                <a:spcPts val="2867"/>
              </a:lnSpc>
              <a:buNone/>
            </a:pPr>
            <a:r>
              <a:rPr lang="en-US" sz="2000" dirty="0">
                <a:solidFill>
                  <a:srgbClr val="272525"/>
                </a:solidFill>
                <a:latin typeface="Eudoxus Sans" pitchFamily="34" charset="0"/>
                <a:ea typeface="Eudoxus Sans" pitchFamily="34" charset="-122"/>
                <a:cs typeface="Eudoxus Sans" pitchFamily="34" charset="-120"/>
              </a:rPr>
              <a:t>Regular exercise is essential for physical health, but many individuals struggle with proper form and technique, leading to suboptimal results and increased injury risks. The AI Fitness Trainer project aims to address these challenges by leveraging pose estimation technology to provide real-time guidance and feedback during workout sessions.</a:t>
            </a:r>
            <a:endParaRPr lang="en-US" sz="2000" dirty="0"/>
          </a:p>
        </p:txBody>
      </p:sp>
      <p:sp>
        <p:nvSpPr>
          <p:cNvPr id="7" name="Text 3"/>
          <p:cNvSpPr/>
          <p:nvPr/>
        </p:nvSpPr>
        <p:spPr>
          <a:xfrm>
            <a:off x="1729112" y="6442331"/>
            <a:ext cx="10922675" cy="1091922"/>
          </a:xfrm>
          <a:prstGeom prst="rect">
            <a:avLst/>
          </a:prstGeom>
          <a:noFill/>
          <a:ln/>
        </p:spPr>
        <p:txBody>
          <a:bodyPr wrap="square" rtlCol="0" anchor="t"/>
          <a:lstStyle/>
          <a:p>
            <a:pPr marL="0" indent="0">
              <a:lnSpc>
                <a:spcPts val="2867"/>
              </a:lnSpc>
              <a:buNone/>
            </a:pPr>
            <a:r>
              <a:rPr lang="en-US" sz="2000" dirty="0">
                <a:solidFill>
                  <a:srgbClr val="272525"/>
                </a:solidFill>
                <a:latin typeface="Eudoxus Sans" pitchFamily="34" charset="0"/>
                <a:ea typeface="Eudoxus Sans" pitchFamily="34" charset="-122"/>
                <a:cs typeface="Eudoxus Sans" pitchFamily="34" charset="-120"/>
              </a:rPr>
              <a:t>This project focuses on analyzing fundamental exercises, using MediaPipe's Pose solution. By capturing key body landmarks and angles from a camera feed, the system can assess exercise form and provide immediate feedback to users.</a:t>
            </a:r>
            <a:endParaRPr lang="en-US" sz="2000" dirty="0"/>
          </a:p>
        </p:txBody>
      </p:sp>
      <p:pic>
        <p:nvPicPr>
          <p:cNvPr id="9" name="Picture 8">
            <a:extLst>
              <a:ext uri="{FF2B5EF4-FFF2-40B4-BE49-F238E27FC236}">
                <a16:creationId xmlns:a16="http://schemas.microsoft.com/office/drawing/2014/main" id="{800965A6-E9D1-3A1C-CDDD-AB6DD27C8AC4}"/>
              </a:ext>
            </a:extLst>
          </p:cNvPr>
          <p:cNvPicPr>
            <a:picLocks noChangeAspect="1"/>
          </p:cNvPicPr>
          <p:nvPr/>
        </p:nvPicPr>
        <p:blipFill>
          <a:blip r:embed="rId4"/>
          <a:stretch>
            <a:fillRect/>
          </a:stretch>
        </p:blipFill>
        <p:spPr>
          <a:xfrm>
            <a:off x="1171099" y="243840"/>
            <a:ext cx="12288083" cy="376307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419100" y="551444"/>
            <a:ext cx="13792200" cy="7168158"/>
          </a:xfrm>
          <a:prstGeom prst="roundRect">
            <a:avLst>
              <a:gd name="adj" fmla="val 2631"/>
            </a:avLst>
          </a:prstGeom>
          <a:solidFill>
            <a:srgbClr val="FFFFFF">
              <a:alpha val="75000"/>
            </a:srgbClr>
          </a:solidFill>
          <a:ln w="7620">
            <a:solidFill>
              <a:srgbClr val="FFFFFF">
                <a:alpha val="64000"/>
              </a:srgbClr>
            </a:solidFill>
            <a:prstDash val="solid"/>
          </a:ln>
        </p:spPr>
      </p:sp>
      <p:sp>
        <p:nvSpPr>
          <p:cNvPr id="4" name="Text 1"/>
          <p:cNvSpPr/>
          <p:nvPr/>
        </p:nvSpPr>
        <p:spPr>
          <a:xfrm>
            <a:off x="1204793" y="1106805"/>
            <a:ext cx="5238036" cy="654606"/>
          </a:xfrm>
          <a:prstGeom prst="rect">
            <a:avLst/>
          </a:prstGeom>
          <a:noFill/>
          <a:ln/>
        </p:spPr>
        <p:txBody>
          <a:bodyPr wrap="none" rtlCol="0" anchor="t"/>
          <a:lstStyle/>
          <a:p>
            <a:pPr marL="0" indent="0">
              <a:lnSpc>
                <a:spcPts val="5156"/>
              </a:lnSpc>
              <a:buNone/>
            </a:pPr>
            <a:r>
              <a:rPr lang="en-US" sz="4124" b="1" dirty="0">
                <a:solidFill>
                  <a:srgbClr val="000000"/>
                </a:solidFill>
                <a:latin typeface="p22-mackinac-pro" pitchFamily="34" charset="0"/>
                <a:ea typeface="p22-mackinac-pro" pitchFamily="34" charset="-122"/>
                <a:cs typeface="p22-mackinac-pro" pitchFamily="34" charset="-120"/>
              </a:rPr>
              <a:t>Background</a:t>
            </a:r>
            <a:endParaRPr lang="en-US" sz="4124" dirty="0"/>
          </a:p>
        </p:txBody>
      </p:sp>
      <p:sp>
        <p:nvSpPr>
          <p:cNvPr id="5" name="Text 2"/>
          <p:cNvSpPr/>
          <p:nvPr/>
        </p:nvSpPr>
        <p:spPr>
          <a:xfrm>
            <a:off x="1204793" y="2180392"/>
            <a:ext cx="12220813" cy="2095500"/>
          </a:xfrm>
          <a:prstGeom prst="rect">
            <a:avLst/>
          </a:prstGeom>
          <a:noFill/>
          <a:ln/>
        </p:spPr>
        <p:txBody>
          <a:bodyPr wrap="square" rtlCol="0" anchor="t"/>
          <a:lstStyle/>
          <a:p>
            <a:pPr marL="0" indent="0">
              <a:lnSpc>
                <a:spcPts val="3300"/>
              </a:lnSpc>
              <a:buNone/>
            </a:pPr>
            <a:r>
              <a:rPr lang="en-US" sz="2062" dirty="0">
                <a:solidFill>
                  <a:srgbClr val="272525"/>
                </a:solidFill>
                <a:latin typeface="Eudoxus Sans" pitchFamily="34" charset="0"/>
                <a:ea typeface="Eudoxus Sans" pitchFamily="34" charset="-122"/>
                <a:cs typeface="Eudoxus Sans" pitchFamily="34" charset="-120"/>
              </a:rPr>
              <a:t>The fitness training landscape has undergone a significant transformation, with the integration of technology-driven approaches gaining attraction. The rise of AI and pose estimation techniques has opened new possibilities for enhancing exercise analysis and coaching. By leveraging these advancements, the AI Fitness Trainer aims to provide a more personalized and effective fitness experience compared to traditional methods.</a:t>
            </a:r>
            <a:endParaRPr lang="en-US" sz="2062" dirty="0"/>
          </a:p>
        </p:txBody>
      </p:sp>
      <p:sp>
        <p:nvSpPr>
          <p:cNvPr id="6" name="Text 3"/>
          <p:cNvSpPr/>
          <p:nvPr/>
        </p:nvSpPr>
        <p:spPr>
          <a:xfrm>
            <a:off x="1204793" y="4720947"/>
            <a:ext cx="3566755" cy="327422"/>
          </a:xfrm>
          <a:prstGeom prst="rect">
            <a:avLst/>
          </a:prstGeom>
          <a:noFill/>
          <a:ln/>
        </p:spPr>
        <p:txBody>
          <a:bodyPr wrap="none" rtlCol="0" anchor="t"/>
          <a:lstStyle/>
          <a:p>
            <a:pPr marL="0" indent="0">
              <a:lnSpc>
                <a:spcPts val="2578"/>
              </a:lnSpc>
              <a:buNone/>
            </a:pPr>
            <a:r>
              <a:rPr lang="en-US" sz="2062" b="1" dirty="0">
                <a:solidFill>
                  <a:srgbClr val="000000"/>
                </a:solidFill>
                <a:latin typeface="p22-mackinac-pro" pitchFamily="34" charset="0"/>
                <a:ea typeface="p22-mackinac-pro" pitchFamily="34" charset="-122"/>
                <a:cs typeface="p22-mackinac-pro" pitchFamily="34" charset="-120"/>
              </a:rPr>
              <a:t>Traditional Fitness Methods</a:t>
            </a:r>
            <a:endParaRPr lang="en-US" sz="2062" dirty="0"/>
          </a:p>
        </p:txBody>
      </p:sp>
      <p:sp>
        <p:nvSpPr>
          <p:cNvPr id="7" name="Text 4"/>
          <p:cNvSpPr/>
          <p:nvPr/>
        </p:nvSpPr>
        <p:spPr>
          <a:xfrm>
            <a:off x="1204793" y="5257800"/>
            <a:ext cx="5854898" cy="1676400"/>
          </a:xfrm>
          <a:prstGeom prst="rect">
            <a:avLst/>
          </a:prstGeom>
          <a:noFill/>
          <a:ln/>
        </p:spPr>
        <p:txBody>
          <a:bodyPr wrap="square" rtlCol="0" anchor="t"/>
          <a:lstStyle/>
          <a:p>
            <a:pPr marL="0" indent="0">
              <a:lnSpc>
                <a:spcPts val="3300"/>
              </a:lnSpc>
              <a:buNone/>
            </a:pPr>
            <a:r>
              <a:rPr lang="en-US" sz="2062" dirty="0">
                <a:solidFill>
                  <a:srgbClr val="272525"/>
                </a:solidFill>
                <a:latin typeface="Eudoxus Sans" pitchFamily="34" charset="0"/>
                <a:ea typeface="Eudoxus Sans" pitchFamily="34" charset="-122"/>
                <a:cs typeface="Eudoxus Sans" pitchFamily="34" charset="-120"/>
              </a:rPr>
              <a:t>Reliance on in-person training, subjective visual assessments, and limited feedback. Potential for inconsistent guidance and difficulty in tracking progress.</a:t>
            </a:r>
            <a:endParaRPr lang="en-US" sz="2062" dirty="0"/>
          </a:p>
        </p:txBody>
      </p:sp>
      <p:sp>
        <p:nvSpPr>
          <p:cNvPr id="8" name="Text 5"/>
          <p:cNvSpPr/>
          <p:nvPr/>
        </p:nvSpPr>
        <p:spPr>
          <a:xfrm>
            <a:off x="7578328" y="4720947"/>
            <a:ext cx="3954066" cy="327422"/>
          </a:xfrm>
          <a:prstGeom prst="rect">
            <a:avLst/>
          </a:prstGeom>
          <a:noFill/>
          <a:ln/>
        </p:spPr>
        <p:txBody>
          <a:bodyPr wrap="none" rtlCol="0" anchor="t"/>
          <a:lstStyle/>
          <a:p>
            <a:pPr marL="0" indent="0">
              <a:lnSpc>
                <a:spcPts val="2578"/>
              </a:lnSpc>
              <a:buNone/>
            </a:pPr>
            <a:r>
              <a:rPr lang="en-US" sz="2062" b="1" dirty="0">
                <a:solidFill>
                  <a:srgbClr val="000000"/>
                </a:solidFill>
                <a:latin typeface="p22-mackinac-pro" pitchFamily="34" charset="0"/>
                <a:ea typeface="p22-mackinac-pro" pitchFamily="34" charset="-122"/>
                <a:cs typeface="p22-mackinac-pro" pitchFamily="34" charset="-120"/>
              </a:rPr>
              <a:t>Technology-driven Approaches</a:t>
            </a:r>
            <a:endParaRPr lang="en-US" sz="2062" dirty="0"/>
          </a:p>
        </p:txBody>
      </p:sp>
      <p:sp>
        <p:nvSpPr>
          <p:cNvPr id="9" name="Text 6"/>
          <p:cNvSpPr/>
          <p:nvPr/>
        </p:nvSpPr>
        <p:spPr>
          <a:xfrm>
            <a:off x="7578328" y="5257800"/>
            <a:ext cx="5854898" cy="1676400"/>
          </a:xfrm>
          <a:prstGeom prst="rect">
            <a:avLst/>
          </a:prstGeom>
          <a:noFill/>
          <a:ln/>
        </p:spPr>
        <p:txBody>
          <a:bodyPr wrap="square" rtlCol="0" anchor="t"/>
          <a:lstStyle/>
          <a:p>
            <a:pPr marL="0" indent="0">
              <a:lnSpc>
                <a:spcPts val="3300"/>
              </a:lnSpc>
              <a:buNone/>
            </a:pPr>
            <a:r>
              <a:rPr lang="en-US" sz="2062" dirty="0">
                <a:solidFill>
                  <a:srgbClr val="272525"/>
                </a:solidFill>
                <a:latin typeface="Eudoxus Sans" pitchFamily="34" charset="0"/>
                <a:ea typeface="Eudoxus Sans" pitchFamily="34" charset="-122"/>
                <a:cs typeface="Eudoxus Sans" pitchFamily="34" charset="-120"/>
              </a:rPr>
              <a:t>Incorporation of AI, pose estimation, and real-time feedback. Ability to provide personalized, data-driven coaching and track progress more effectively.</a:t>
            </a:r>
            <a:endParaRPr lang="en-US" sz="2062"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419100" y="530662"/>
            <a:ext cx="13792200" cy="7168158"/>
          </a:xfrm>
          <a:prstGeom prst="roundRect">
            <a:avLst>
              <a:gd name="adj" fmla="val 2631"/>
            </a:avLst>
          </a:prstGeom>
          <a:solidFill>
            <a:srgbClr val="FFFFFF">
              <a:alpha val="75000"/>
            </a:srgbClr>
          </a:solidFill>
          <a:ln w="7620">
            <a:solidFill>
              <a:srgbClr val="FFFFFF">
                <a:alpha val="64000"/>
              </a:srgbClr>
            </a:solidFill>
            <a:prstDash val="solid"/>
          </a:ln>
        </p:spPr>
      </p:sp>
      <p:sp>
        <p:nvSpPr>
          <p:cNvPr id="4" name="Text 1"/>
          <p:cNvSpPr/>
          <p:nvPr/>
        </p:nvSpPr>
        <p:spPr>
          <a:xfrm>
            <a:off x="1204793" y="1106805"/>
            <a:ext cx="5238036" cy="654606"/>
          </a:xfrm>
          <a:prstGeom prst="rect">
            <a:avLst/>
          </a:prstGeom>
          <a:noFill/>
          <a:ln/>
        </p:spPr>
        <p:txBody>
          <a:bodyPr wrap="none" rtlCol="0" anchor="t"/>
          <a:lstStyle/>
          <a:p>
            <a:pPr marL="0" indent="0">
              <a:lnSpc>
                <a:spcPts val="5156"/>
              </a:lnSpc>
              <a:buNone/>
            </a:pPr>
            <a:r>
              <a:rPr lang="en-US" sz="4124" b="1" dirty="0">
                <a:solidFill>
                  <a:srgbClr val="000000"/>
                </a:solidFill>
                <a:latin typeface="p22-mackinac-pro" pitchFamily="34" charset="0"/>
                <a:ea typeface="p22-mackinac-pro" pitchFamily="34" charset="-122"/>
                <a:cs typeface="p22-mackinac-pro" pitchFamily="34" charset="-120"/>
              </a:rPr>
              <a:t>Project Scope</a:t>
            </a:r>
            <a:endParaRPr lang="en-US" sz="4124" dirty="0"/>
          </a:p>
        </p:txBody>
      </p:sp>
      <p:sp>
        <p:nvSpPr>
          <p:cNvPr id="5" name="Text 2"/>
          <p:cNvSpPr/>
          <p:nvPr/>
        </p:nvSpPr>
        <p:spPr>
          <a:xfrm>
            <a:off x="1204793" y="2180392"/>
            <a:ext cx="12220813" cy="2095500"/>
          </a:xfrm>
          <a:prstGeom prst="rect">
            <a:avLst/>
          </a:prstGeom>
          <a:noFill/>
          <a:ln/>
        </p:spPr>
        <p:txBody>
          <a:bodyPr wrap="square" rtlCol="0" anchor="t"/>
          <a:lstStyle/>
          <a:p>
            <a:pPr marL="0" indent="0">
              <a:lnSpc>
                <a:spcPts val="3300"/>
              </a:lnSpc>
              <a:buNone/>
            </a:pPr>
            <a:r>
              <a:rPr lang="en-US" sz="2062" dirty="0">
                <a:solidFill>
                  <a:srgbClr val="272525"/>
                </a:solidFill>
                <a:latin typeface="Eudoxus Sans" pitchFamily="34" charset="0"/>
                <a:ea typeface="Eudoxus Sans" pitchFamily="34" charset="-122"/>
                <a:cs typeface="Eudoxus Sans" pitchFamily="34" charset="-120"/>
              </a:rPr>
              <a:t>The AI Fitness Trainer project is designed to cater to a diverse audience, including fitness enthusiasts, athletes, and individuals of all fitness levels. The primary objectives of this project are to develop an AI-powered fitness trainer that can accurately analyze crunch exercises, provide real-time feedback on form and technique, and ultimately enhance the overall exercise experience for users.</a:t>
            </a:r>
            <a:endParaRPr lang="en-US" sz="2062" dirty="0"/>
          </a:p>
        </p:txBody>
      </p:sp>
      <p:sp>
        <p:nvSpPr>
          <p:cNvPr id="6" name="Text 3"/>
          <p:cNvSpPr/>
          <p:nvPr/>
        </p:nvSpPr>
        <p:spPr>
          <a:xfrm>
            <a:off x="1204793" y="4720947"/>
            <a:ext cx="2619018" cy="327422"/>
          </a:xfrm>
          <a:prstGeom prst="rect">
            <a:avLst/>
          </a:prstGeom>
          <a:noFill/>
          <a:ln/>
        </p:spPr>
        <p:txBody>
          <a:bodyPr wrap="none" rtlCol="0" anchor="t"/>
          <a:lstStyle/>
          <a:p>
            <a:pPr marL="0" indent="0">
              <a:lnSpc>
                <a:spcPts val="2578"/>
              </a:lnSpc>
              <a:buNone/>
            </a:pPr>
            <a:r>
              <a:rPr lang="en-US" sz="2062" b="1" dirty="0">
                <a:solidFill>
                  <a:srgbClr val="000000"/>
                </a:solidFill>
                <a:latin typeface="p22-mackinac-pro" pitchFamily="34" charset="0"/>
                <a:ea typeface="p22-mackinac-pro" pitchFamily="34" charset="-122"/>
                <a:cs typeface="p22-mackinac-pro" pitchFamily="34" charset="-120"/>
              </a:rPr>
              <a:t>Target Audience</a:t>
            </a:r>
            <a:endParaRPr lang="en-US" sz="2062" dirty="0"/>
          </a:p>
        </p:txBody>
      </p:sp>
      <p:sp>
        <p:nvSpPr>
          <p:cNvPr id="7" name="Text 4"/>
          <p:cNvSpPr/>
          <p:nvPr/>
        </p:nvSpPr>
        <p:spPr>
          <a:xfrm>
            <a:off x="1204793" y="5257800"/>
            <a:ext cx="5854898" cy="1676400"/>
          </a:xfrm>
          <a:prstGeom prst="rect">
            <a:avLst/>
          </a:prstGeom>
          <a:noFill/>
          <a:ln/>
        </p:spPr>
        <p:txBody>
          <a:bodyPr wrap="square" rtlCol="0" anchor="t"/>
          <a:lstStyle/>
          <a:p>
            <a:pPr marL="0" indent="0">
              <a:lnSpc>
                <a:spcPts val="3300"/>
              </a:lnSpc>
              <a:buNone/>
            </a:pPr>
            <a:r>
              <a:rPr lang="en-US" sz="2062" dirty="0">
                <a:solidFill>
                  <a:srgbClr val="272525"/>
                </a:solidFill>
                <a:latin typeface="Eudoxus Sans" pitchFamily="34" charset="0"/>
                <a:ea typeface="Eudoxus Sans" pitchFamily="34" charset="-122"/>
                <a:cs typeface="Eudoxus Sans" pitchFamily="34" charset="-120"/>
              </a:rPr>
              <a:t>Fitness enthusiasts, athletes, and individuals of all fitness levels who seek personalized guidance and real-time feedback during their workouts.</a:t>
            </a:r>
            <a:endParaRPr lang="en-US" sz="2062" dirty="0"/>
          </a:p>
        </p:txBody>
      </p:sp>
      <p:sp>
        <p:nvSpPr>
          <p:cNvPr id="8" name="Text 5"/>
          <p:cNvSpPr/>
          <p:nvPr/>
        </p:nvSpPr>
        <p:spPr>
          <a:xfrm>
            <a:off x="7578328" y="4720947"/>
            <a:ext cx="2619018" cy="327422"/>
          </a:xfrm>
          <a:prstGeom prst="rect">
            <a:avLst/>
          </a:prstGeom>
          <a:noFill/>
          <a:ln/>
        </p:spPr>
        <p:txBody>
          <a:bodyPr wrap="none" rtlCol="0" anchor="t"/>
          <a:lstStyle/>
          <a:p>
            <a:pPr marL="0" indent="0">
              <a:lnSpc>
                <a:spcPts val="2578"/>
              </a:lnSpc>
              <a:buNone/>
            </a:pPr>
            <a:r>
              <a:rPr lang="en-US" sz="2062" b="1" dirty="0">
                <a:solidFill>
                  <a:srgbClr val="000000"/>
                </a:solidFill>
                <a:latin typeface="p22-mackinac-pro" pitchFamily="34" charset="0"/>
                <a:ea typeface="p22-mackinac-pro" pitchFamily="34" charset="-122"/>
                <a:cs typeface="p22-mackinac-pro" pitchFamily="34" charset="-120"/>
              </a:rPr>
              <a:t>Project Objectives</a:t>
            </a:r>
            <a:endParaRPr lang="en-US" sz="2062" dirty="0"/>
          </a:p>
        </p:txBody>
      </p:sp>
      <p:sp>
        <p:nvSpPr>
          <p:cNvPr id="9" name="Text 6"/>
          <p:cNvSpPr/>
          <p:nvPr/>
        </p:nvSpPr>
        <p:spPr>
          <a:xfrm>
            <a:off x="7578328" y="5257800"/>
            <a:ext cx="5854898" cy="1676400"/>
          </a:xfrm>
          <a:prstGeom prst="rect">
            <a:avLst/>
          </a:prstGeom>
          <a:noFill/>
          <a:ln/>
        </p:spPr>
        <p:txBody>
          <a:bodyPr wrap="square" rtlCol="0" anchor="t"/>
          <a:lstStyle/>
          <a:p>
            <a:pPr marL="0" indent="0">
              <a:lnSpc>
                <a:spcPts val="3300"/>
              </a:lnSpc>
              <a:buNone/>
            </a:pPr>
            <a:r>
              <a:rPr lang="en-US" sz="2062" dirty="0">
                <a:solidFill>
                  <a:srgbClr val="272525"/>
                </a:solidFill>
                <a:latin typeface="Eudoxus Sans" pitchFamily="34" charset="0"/>
                <a:ea typeface="Eudoxus Sans" pitchFamily="34" charset="-122"/>
                <a:cs typeface="Eudoxus Sans" pitchFamily="34" charset="-120"/>
              </a:rPr>
              <a:t>Develop an AI-powered fitness trainer using pose estimation technology. Analyze crunch exercises for form assessment and provide immediate feedback to users.</a:t>
            </a:r>
            <a:endParaRPr lang="en-US" sz="2062"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319514" y="0"/>
            <a:ext cx="13310886" cy="8520113"/>
          </a:xfrm>
          <a:prstGeom prst="roundRect">
            <a:avLst>
              <a:gd name="adj" fmla="val 1549"/>
            </a:avLst>
          </a:prstGeom>
          <a:solidFill>
            <a:srgbClr val="FFFFFF">
              <a:alpha val="75000"/>
            </a:srgbClr>
          </a:solidFill>
          <a:ln w="7620">
            <a:solidFill>
              <a:srgbClr val="FFFFFF">
                <a:alpha val="64000"/>
              </a:srgbClr>
            </a:solidFill>
            <a:prstDash val="solid"/>
          </a:ln>
        </p:spPr>
        <p:txBody>
          <a:bodyPr/>
          <a:lstStyle/>
          <a:p>
            <a:endParaRPr lang="en-IN" dirty="0"/>
          </a:p>
        </p:txBody>
      </p:sp>
      <p:sp>
        <p:nvSpPr>
          <p:cNvPr id="5" name="Text 1"/>
          <p:cNvSpPr/>
          <p:nvPr/>
        </p:nvSpPr>
        <p:spPr>
          <a:xfrm>
            <a:off x="5390198" y="647105"/>
            <a:ext cx="3666530" cy="458391"/>
          </a:xfrm>
          <a:prstGeom prst="rect">
            <a:avLst/>
          </a:prstGeom>
          <a:noFill/>
          <a:ln/>
        </p:spPr>
        <p:txBody>
          <a:bodyPr wrap="none" rtlCol="0" anchor="t"/>
          <a:lstStyle/>
          <a:p>
            <a:pPr marL="0" indent="0">
              <a:lnSpc>
                <a:spcPts val="3609"/>
              </a:lnSpc>
              <a:buNone/>
            </a:pPr>
            <a:r>
              <a:rPr lang="en-US" sz="2887" b="1" dirty="0">
                <a:solidFill>
                  <a:srgbClr val="000000"/>
                </a:solidFill>
                <a:latin typeface="p22-mackinac-pro" pitchFamily="34" charset="0"/>
                <a:ea typeface="p22-mackinac-pro" pitchFamily="34" charset="-122"/>
                <a:cs typeface="p22-mackinac-pro" pitchFamily="34" charset="-120"/>
              </a:rPr>
              <a:t>Methodology</a:t>
            </a:r>
            <a:endParaRPr lang="en-US" sz="2887" dirty="0"/>
          </a:p>
        </p:txBody>
      </p:sp>
      <p:sp>
        <p:nvSpPr>
          <p:cNvPr id="6" name="Text 2"/>
          <p:cNvSpPr/>
          <p:nvPr/>
        </p:nvSpPr>
        <p:spPr>
          <a:xfrm>
            <a:off x="5595461" y="1141690"/>
            <a:ext cx="8484221" cy="1377673"/>
          </a:xfrm>
          <a:prstGeom prst="rect">
            <a:avLst/>
          </a:prstGeom>
          <a:noFill/>
          <a:ln/>
        </p:spPr>
        <p:txBody>
          <a:bodyPr wrap="square" rtlCol="0" anchor="t"/>
          <a:lstStyle/>
          <a:p>
            <a:pPr marL="0" indent="0">
              <a:lnSpc>
                <a:spcPts val="1848"/>
              </a:lnSpc>
              <a:buNone/>
            </a:pPr>
            <a:r>
              <a:rPr lang="en-US" dirty="0">
                <a:solidFill>
                  <a:srgbClr val="272525"/>
                </a:solidFill>
                <a:latin typeface="Eudoxus Sans" pitchFamily="34" charset="0"/>
                <a:ea typeface="Eudoxus Sans" pitchFamily="34" charset="-122"/>
                <a:cs typeface="Eudoxus Sans" pitchFamily="34" charset="-120"/>
              </a:rPr>
              <a:t>The AI Fitness Trainer project leverages a robust technology stack, including frameworks and libraries such as MediaPipe, OpenCV, and Numpy, to enable accurate pose estimation and exercise recognition. By capturing camera feed or video recordings, the system extracts and analyzes key landmarks from the user's body.</a:t>
            </a:r>
            <a:endParaRPr lang="en-US" dirty="0"/>
          </a:p>
        </p:txBody>
      </p:sp>
      <p:sp>
        <p:nvSpPr>
          <p:cNvPr id="7" name="Shape 3"/>
          <p:cNvSpPr/>
          <p:nvPr/>
        </p:nvSpPr>
        <p:spPr>
          <a:xfrm>
            <a:off x="5595461" y="2428994"/>
            <a:ext cx="29289" cy="5931694"/>
          </a:xfrm>
          <a:prstGeom prst="roundRect">
            <a:avLst>
              <a:gd name="adj" fmla="val 225338"/>
            </a:avLst>
          </a:prstGeom>
          <a:solidFill>
            <a:srgbClr val="B2D4E5"/>
          </a:solidFill>
          <a:ln/>
        </p:spPr>
      </p:sp>
      <p:sp>
        <p:nvSpPr>
          <p:cNvPr id="8" name="Shape 4"/>
          <p:cNvSpPr/>
          <p:nvPr/>
        </p:nvSpPr>
        <p:spPr>
          <a:xfrm>
            <a:off x="5772210" y="2693789"/>
            <a:ext cx="513278" cy="29289"/>
          </a:xfrm>
          <a:prstGeom prst="roundRect">
            <a:avLst>
              <a:gd name="adj" fmla="val 225338"/>
            </a:avLst>
          </a:prstGeom>
          <a:solidFill>
            <a:srgbClr val="B2D4E5"/>
          </a:solidFill>
          <a:ln/>
        </p:spPr>
      </p:sp>
      <p:sp>
        <p:nvSpPr>
          <p:cNvPr id="9" name="Shape 5"/>
          <p:cNvSpPr/>
          <p:nvPr/>
        </p:nvSpPr>
        <p:spPr>
          <a:xfrm>
            <a:off x="5448002" y="2546390"/>
            <a:ext cx="324207" cy="324207"/>
          </a:xfrm>
          <a:prstGeom prst="roundRect">
            <a:avLst>
              <a:gd name="adj" fmla="val 20004"/>
            </a:avLst>
          </a:prstGeom>
          <a:solidFill>
            <a:srgbClr val="CCEEFF"/>
          </a:solidFill>
          <a:ln w="7620">
            <a:solidFill>
              <a:srgbClr val="B2D4E5"/>
            </a:solidFill>
            <a:prstDash val="solid"/>
          </a:ln>
        </p:spPr>
      </p:sp>
      <p:sp>
        <p:nvSpPr>
          <p:cNvPr id="10" name="Text 6"/>
          <p:cNvSpPr/>
          <p:nvPr/>
        </p:nvSpPr>
        <p:spPr>
          <a:xfrm>
            <a:off x="5566231" y="2573298"/>
            <a:ext cx="87749" cy="270272"/>
          </a:xfrm>
          <a:prstGeom prst="rect">
            <a:avLst/>
          </a:prstGeom>
          <a:noFill/>
          <a:ln/>
        </p:spPr>
        <p:txBody>
          <a:bodyPr wrap="none" rtlCol="0" anchor="t"/>
          <a:lstStyle/>
          <a:p>
            <a:pPr marL="0" indent="0" algn="ctr">
              <a:lnSpc>
                <a:spcPts val="2128"/>
              </a:lnSpc>
              <a:buNone/>
            </a:pPr>
            <a:r>
              <a:rPr lang="en-US" sz="1702" b="1" dirty="0">
                <a:solidFill>
                  <a:srgbClr val="272525"/>
                </a:solidFill>
                <a:latin typeface="p22-mackinac-pro" pitchFamily="34" charset="0"/>
                <a:ea typeface="p22-mackinac-pro" pitchFamily="34" charset="-122"/>
                <a:cs typeface="p22-mackinac-pro" pitchFamily="34" charset="-120"/>
              </a:rPr>
              <a:t>1</a:t>
            </a:r>
            <a:endParaRPr lang="en-US" sz="1702" dirty="0"/>
          </a:p>
        </p:txBody>
      </p:sp>
      <p:sp>
        <p:nvSpPr>
          <p:cNvPr id="11" name="Text 7"/>
          <p:cNvSpPr/>
          <p:nvPr/>
        </p:nvSpPr>
        <p:spPr>
          <a:xfrm>
            <a:off x="6416754" y="2575560"/>
            <a:ext cx="1833205" cy="229195"/>
          </a:xfrm>
          <a:prstGeom prst="rect">
            <a:avLst/>
          </a:prstGeom>
          <a:noFill/>
          <a:ln/>
        </p:spPr>
        <p:txBody>
          <a:bodyPr wrap="none" rtlCol="0" anchor="t"/>
          <a:lstStyle/>
          <a:p>
            <a:pPr marL="0" indent="0" algn="l">
              <a:lnSpc>
                <a:spcPts val="1804"/>
              </a:lnSpc>
              <a:buNone/>
            </a:pPr>
            <a:r>
              <a:rPr lang="en-US" b="1" dirty="0">
                <a:solidFill>
                  <a:srgbClr val="272525"/>
                </a:solidFill>
                <a:latin typeface="p22-mackinac-pro" pitchFamily="34" charset="0"/>
                <a:ea typeface="p22-mackinac-pro" pitchFamily="34" charset="-122"/>
                <a:cs typeface="p22-mackinac-pro" pitchFamily="34" charset="-120"/>
              </a:rPr>
              <a:t>Data Collection</a:t>
            </a:r>
            <a:endParaRPr lang="en-US" dirty="0"/>
          </a:p>
        </p:txBody>
      </p:sp>
      <p:sp>
        <p:nvSpPr>
          <p:cNvPr id="12" name="Text 8"/>
          <p:cNvSpPr/>
          <p:nvPr/>
        </p:nvSpPr>
        <p:spPr>
          <a:xfrm>
            <a:off x="6416753" y="2892743"/>
            <a:ext cx="7579802" cy="1021198"/>
          </a:xfrm>
          <a:prstGeom prst="rect">
            <a:avLst/>
          </a:prstGeom>
          <a:noFill/>
          <a:ln/>
        </p:spPr>
        <p:txBody>
          <a:bodyPr wrap="square" rtlCol="0" anchor="t"/>
          <a:lstStyle/>
          <a:p>
            <a:pPr marL="0" indent="0" algn="l">
              <a:lnSpc>
                <a:spcPts val="1848"/>
              </a:lnSpc>
              <a:buNone/>
            </a:pPr>
            <a:r>
              <a:rPr lang="en-US" dirty="0">
                <a:solidFill>
                  <a:srgbClr val="272525"/>
                </a:solidFill>
                <a:latin typeface="Eudoxus Sans" pitchFamily="34" charset="0"/>
                <a:ea typeface="Eudoxus Sans" pitchFamily="34" charset="-122"/>
                <a:cs typeface="Eudoxus Sans" pitchFamily="34" charset="-120"/>
              </a:rPr>
              <a:t>Capture camera feed or video recordings of users performing exercises such as crunches, squats etc. Extract and analyze pose landmarks to gather data for training and evaluation.</a:t>
            </a:r>
            <a:endParaRPr lang="en-US" dirty="0"/>
          </a:p>
        </p:txBody>
      </p:sp>
      <p:sp>
        <p:nvSpPr>
          <p:cNvPr id="13" name="Shape 9"/>
          <p:cNvSpPr/>
          <p:nvPr/>
        </p:nvSpPr>
        <p:spPr>
          <a:xfrm>
            <a:off x="5772210" y="4154686"/>
            <a:ext cx="513278" cy="29289"/>
          </a:xfrm>
          <a:prstGeom prst="roundRect">
            <a:avLst>
              <a:gd name="adj" fmla="val 225338"/>
            </a:avLst>
          </a:prstGeom>
          <a:solidFill>
            <a:srgbClr val="B2D4E5"/>
          </a:solidFill>
          <a:ln/>
        </p:spPr>
      </p:sp>
      <p:sp>
        <p:nvSpPr>
          <p:cNvPr id="14" name="Shape 10"/>
          <p:cNvSpPr/>
          <p:nvPr/>
        </p:nvSpPr>
        <p:spPr>
          <a:xfrm>
            <a:off x="5448002" y="4007287"/>
            <a:ext cx="324207" cy="324207"/>
          </a:xfrm>
          <a:prstGeom prst="roundRect">
            <a:avLst>
              <a:gd name="adj" fmla="val 20004"/>
            </a:avLst>
          </a:prstGeom>
          <a:solidFill>
            <a:srgbClr val="CCEEFF"/>
          </a:solidFill>
          <a:ln w="7620">
            <a:solidFill>
              <a:srgbClr val="B2D4E5"/>
            </a:solidFill>
            <a:prstDash val="solid"/>
          </a:ln>
        </p:spPr>
      </p:sp>
      <p:sp>
        <p:nvSpPr>
          <p:cNvPr id="15" name="Text 11"/>
          <p:cNvSpPr/>
          <p:nvPr/>
        </p:nvSpPr>
        <p:spPr>
          <a:xfrm>
            <a:off x="5547181" y="4034195"/>
            <a:ext cx="125849" cy="270272"/>
          </a:xfrm>
          <a:prstGeom prst="rect">
            <a:avLst/>
          </a:prstGeom>
          <a:noFill/>
          <a:ln/>
        </p:spPr>
        <p:txBody>
          <a:bodyPr wrap="none" rtlCol="0" anchor="t"/>
          <a:lstStyle/>
          <a:p>
            <a:pPr marL="0" indent="0" algn="ctr">
              <a:lnSpc>
                <a:spcPts val="2128"/>
              </a:lnSpc>
              <a:buNone/>
            </a:pPr>
            <a:r>
              <a:rPr lang="en-US" sz="1702" b="1" dirty="0">
                <a:solidFill>
                  <a:srgbClr val="272525"/>
                </a:solidFill>
                <a:latin typeface="p22-mackinac-pro" pitchFamily="34" charset="0"/>
                <a:ea typeface="p22-mackinac-pro" pitchFamily="34" charset="-122"/>
                <a:cs typeface="p22-mackinac-pro" pitchFamily="34" charset="-120"/>
              </a:rPr>
              <a:t>2</a:t>
            </a:r>
            <a:endParaRPr lang="en-US" sz="1702" dirty="0"/>
          </a:p>
        </p:txBody>
      </p:sp>
      <p:sp>
        <p:nvSpPr>
          <p:cNvPr id="16" name="Text 12"/>
          <p:cNvSpPr/>
          <p:nvPr/>
        </p:nvSpPr>
        <p:spPr>
          <a:xfrm>
            <a:off x="6416754" y="4036457"/>
            <a:ext cx="1833205" cy="229195"/>
          </a:xfrm>
          <a:prstGeom prst="rect">
            <a:avLst/>
          </a:prstGeom>
          <a:noFill/>
          <a:ln/>
        </p:spPr>
        <p:txBody>
          <a:bodyPr wrap="none" rtlCol="0" anchor="t"/>
          <a:lstStyle/>
          <a:p>
            <a:pPr marL="0" indent="0" algn="l">
              <a:lnSpc>
                <a:spcPts val="1804"/>
              </a:lnSpc>
              <a:buNone/>
            </a:pPr>
            <a:r>
              <a:rPr lang="en-US" b="1" dirty="0">
                <a:solidFill>
                  <a:srgbClr val="272525"/>
                </a:solidFill>
                <a:latin typeface="p22-mackinac-pro" pitchFamily="34" charset="0"/>
                <a:ea typeface="p22-mackinac-pro" pitchFamily="34" charset="-122"/>
                <a:cs typeface="p22-mackinac-pro" pitchFamily="34" charset="-120"/>
              </a:rPr>
              <a:t>Pose Detection</a:t>
            </a:r>
            <a:endParaRPr lang="en-US" dirty="0"/>
          </a:p>
        </p:txBody>
      </p:sp>
      <p:sp>
        <p:nvSpPr>
          <p:cNvPr id="17" name="Text 13"/>
          <p:cNvSpPr/>
          <p:nvPr/>
        </p:nvSpPr>
        <p:spPr>
          <a:xfrm>
            <a:off x="6416752" y="4353639"/>
            <a:ext cx="7662929" cy="704017"/>
          </a:xfrm>
          <a:prstGeom prst="rect">
            <a:avLst/>
          </a:prstGeom>
          <a:noFill/>
          <a:ln/>
        </p:spPr>
        <p:txBody>
          <a:bodyPr wrap="square" rtlCol="0" anchor="t"/>
          <a:lstStyle/>
          <a:p>
            <a:pPr marL="0" indent="0" algn="l">
              <a:lnSpc>
                <a:spcPts val="1848"/>
              </a:lnSpc>
              <a:buNone/>
            </a:pPr>
            <a:r>
              <a:rPr lang="en-US" dirty="0">
                <a:solidFill>
                  <a:srgbClr val="272525"/>
                </a:solidFill>
                <a:latin typeface="Eudoxus Sans" pitchFamily="34" charset="0"/>
                <a:ea typeface="Eudoxus Sans" pitchFamily="34" charset="-122"/>
                <a:cs typeface="Eudoxus Sans" pitchFamily="34" charset="-120"/>
              </a:rPr>
              <a:t>Utilize pose estimation techniques to detect and track the user's body landmarks during the exercise, providing the foundation for exercise recognition.</a:t>
            </a:r>
            <a:endParaRPr lang="en-US" dirty="0"/>
          </a:p>
        </p:txBody>
      </p:sp>
      <p:sp>
        <p:nvSpPr>
          <p:cNvPr id="18" name="Shape 14"/>
          <p:cNvSpPr/>
          <p:nvPr/>
        </p:nvSpPr>
        <p:spPr>
          <a:xfrm>
            <a:off x="5772210" y="5615583"/>
            <a:ext cx="513278" cy="29289"/>
          </a:xfrm>
          <a:prstGeom prst="roundRect">
            <a:avLst>
              <a:gd name="adj" fmla="val 225338"/>
            </a:avLst>
          </a:prstGeom>
          <a:solidFill>
            <a:srgbClr val="B2D4E5"/>
          </a:solidFill>
          <a:ln/>
        </p:spPr>
      </p:sp>
      <p:sp>
        <p:nvSpPr>
          <p:cNvPr id="19" name="Shape 15"/>
          <p:cNvSpPr/>
          <p:nvPr/>
        </p:nvSpPr>
        <p:spPr>
          <a:xfrm>
            <a:off x="5448002" y="5468183"/>
            <a:ext cx="324207" cy="324207"/>
          </a:xfrm>
          <a:prstGeom prst="roundRect">
            <a:avLst>
              <a:gd name="adj" fmla="val 20004"/>
            </a:avLst>
          </a:prstGeom>
          <a:solidFill>
            <a:srgbClr val="CCEEFF"/>
          </a:solidFill>
          <a:ln w="7620">
            <a:solidFill>
              <a:srgbClr val="B2D4E5"/>
            </a:solidFill>
            <a:prstDash val="solid"/>
          </a:ln>
        </p:spPr>
      </p:sp>
      <p:sp>
        <p:nvSpPr>
          <p:cNvPr id="20" name="Text 16"/>
          <p:cNvSpPr/>
          <p:nvPr/>
        </p:nvSpPr>
        <p:spPr>
          <a:xfrm>
            <a:off x="5545276" y="5495092"/>
            <a:ext cx="129540" cy="270272"/>
          </a:xfrm>
          <a:prstGeom prst="rect">
            <a:avLst/>
          </a:prstGeom>
          <a:noFill/>
          <a:ln/>
        </p:spPr>
        <p:txBody>
          <a:bodyPr wrap="none" rtlCol="0" anchor="t"/>
          <a:lstStyle/>
          <a:p>
            <a:pPr marL="0" indent="0" algn="ctr">
              <a:lnSpc>
                <a:spcPts val="2128"/>
              </a:lnSpc>
              <a:buNone/>
            </a:pPr>
            <a:r>
              <a:rPr lang="en-US" sz="1702" b="1" dirty="0">
                <a:solidFill>
                  <a:srgbClr val="272525"/>
                </a:solidFill>
                <a:latin typeface="p22-mackinac-pro" pitchFamily="34" charset="0"/>
                <a:ea typeface="p22-mackinac-pro" pitchFamily="34" charset="-122"/>
                <a:cs typeface="p22-mackinac-pro" pitchFamily="34" charset="-120"/>
              </a:rPr>
              <a:t>3</a:t>
            </a:r>
            <a:endParaRPr lang="en-US" sz="1702" dirty="0"/>
          </a:p>
        </p:txBody>
      </p:sp>
      <p:sp>
        <p:nvSpPr>
          <p:cNvPr id="21" name="Text 17"/>
          <p:cNvSpPr/>
          <p:nvPr/>
        </p:nvSpPr>
        <p:spPr>
          <a:xfrm>
            <a:off x="6416754" y="5497354"/>
            <a:ext cx="1875353" cy="229195"/>
          </a:xfrm>
          <a:prstGeom prst="rect">
            <a:avLst/>
          </a:prstGeom>
          <a:noFill/>
          <a:ln/>
        </p:spPr>
        <p:txBody>
          <a:bodyPr wrap="none" rtlCol="0" anchor="t"/>
          <a:lstStyle/>
          <a:p>
            <a:pPr marL="0" indent="0" algn="l">
              <a:lnSpc>
                <a:spcPts val="1804"/>
              </a:lnSpc>
              <a:buNone/>
            </a:pPr>
            <a:r>
              <a:rPr lang="en-US" b="1" dirty="0">
                <a:solidFill>
                  <a:srgbClr val="272525"/>
                </a:solidFill>
                <a:latin typeface="p22-mackinac-pro" pitchFamily="34" charset="0"/>
                <a:ea typeface="p22-mackinac-pro" pitchFamily="34" charset="-122"/>
                <a:cs typeface="p22-mackinac-pro" pitchFamily="34" charset="-120"/>
              </a:rPr>
              <a:t>Exercise Recognition</a:t>
            </a:r>
            <a:endParaRPr lang="en-US" dirty="0"/>
          </a:p>
        </p:txBody>
      </p:sp>
      <p:sp>
        <p:nvSpPr>
          <p:cNvPr id="22" name="Text 18"/>
          <p:cNvSpPr/>
          <p:nvPr/>
        </p:nvSpPr>
        <p:spPr>
          <a:xfrm>
            <a:off x="6416752" y="5814536"/>
            <a:ext cx="7782877" cy="926544"/>
          </a:xfrm>
          <a:prstGeom prst="rect">
            <a:avLst/>
          </a:prstGeom>
          <a:noFill/>
          <a:ln/>
        </p:spPr>
        <p:txBody>
          <a:bodyPr wrap="square" rtlCol="0" anchor="t"/>
          <a:lstStyle/>
          <a:p>
            <a:pPr marL="0" indent="0" algn="l">
              <a:lnSpc>
                <a:spcPts val="1848"/>
              </a:lnSpc>
              <a:buNone/>
            </a:pPr>
            <a:r>
              <a:rPr lang="en-US" dirty="0">
                <a:solidFill>
                  <a:srgbClr val="272525"/>
                </a:solidFill>
                <a:latin typeface="Eudoxus Sans" pitchFamily="34" charset="0"/>
                <a:ea typeface="Eudoxus Sans" pitchFamily="34" charset="-122"/>
                <a:cs typeface="Eudoxus Sans" pitchFamily="34" charset="-120"/>
              </a:rPr>
              <a:t>Develop algorithms and machine learning models to recognize the specific sequence of movements associated </a:t>
            </a:r>
            <a:r>
              <a:rPr lang="en-US">
                <a:solidFill>
                  <a:srgbClr val="272525"/>
                </a:solidFill>
                <a:latin typeface="Eudoxus Sans" pitchFamily="34" charset="0"/>
                <a:ea typeface="Eudoxus Sans" pitchFamily="34" charset="-122"/>
                <a:cs typeface="Eudoxus Sans" pitchFamily="34" charset="-120"/>
              </a:rPr>
              <a:t>with exercises</a:t>
            </a:r>
            <a:r>
              <a:rPr lang="en-US" dirty="0">
                <a:solidFill>
                  <a:srgbClr val="272525"/>
                </a:solidFill>
                <a:latin typeface="Eudoxus Sans" pitchFamily="34" charset="0"/>
                <a:ea typeface="Eudoxus Sans" pitchFamily="34" charset="-122"/>
                <a:cs typeface="Eudoxus Sans" pitchFamily="34" charset="-120"/>
              </a:rPr>
              <a:t>, enabling form assessment and feedback.</a:t>
            </a:r>
            <a:endParaRPr lang="en-US" dirty="0"/>
          </a:p>
        </p:txBody>
      </p:sp>
      <p:sp>
        <p:nvSpPr>
          <p:cNvPr id="23" name="Shape 19"/>
          <p:cNvSpPr/>
          <p:nvPr/>
        </p:nvSpPr>
        <p:spPr>
          <a:xfrm>
            <a:off x="5772210" y="7076480"/>
            <a:ext cx="513278" cy="29289"/>
          </a:xfrm>
          <a:prstGeom prst="roundRect">
            <a:avLst>
              <a:gd name="adj" fmla="val 225338"/>
            </a:avLst>
          </a:prstGeom>
          <a:solidFill>
            <a:srgbClr val="B2D4E5"/>
          </a:solidFill>
          <a:ln/>
        </p:spPr>
      </p:sp>
      <p:sp>
        <p:nvSpPr>
          <p:cNvPr id="24" name="Shape 20"/>
          <p:cNvSpPr/>
          <p:nvPr/>
        </p:nvSpPr>
        <p:spPr>
          <a:xfrm>
            <a:off x="5448002" y="6929080"/>
            <a:ext cx="324207" cy="324207"/>
          </a:xfrm>
          <a:prstGeom prst="roundRect">
            <a:avLst>
              <a:gd name="adj" fmla="val 20004"/>
            </a:avLst>
          </a:prstGeom>
          <a:solidFill>
            <a:srgbClr val="CCEEFF"/>
          </a:solidFill>
          <a:ln w="7620">
            <a:solidFill>
              <a:srgbClr val="B2D4E5"/>
            </a:solidFill>
            <a:prstDash val="solid"/>
          </a:ln>
        </p:spPr>
      </p:sp>
      <p:sp>
        <p:nvSpPr>
          <p:cNvPr id="25" name="Text 21"/>
          <p:cNvSpPr/>
          <p:nvPr/>
        </p:nvSpPr>
        <p:spPr>
          <a:xfrm>
            <a:off x="5541943" y="6955988"/>
            <a:ext cx="136208" cy="270272"/>
          </a:xfrm>
          <a:prstGeom prst="rect">
            <a:avLst/>
          </a:prstGeom>
          <a:noFill/>
          <a:ln/>
        </p:spPr>
        <p:txBody>
          <a:bodyPr wrap="none" rtlCol="0" anchor="t"/>
          <a:lstStyle/>
          <a:p>
            <a:pPr marL="0" indent="0" algn="ctr">
              <a:lnSpc>
                <a:spcPts val="2128"/>
              </a:lnSpc>
              <a:buNone/>
            </a:pPr>
            <a:r>
              <a:rPr lang="en-US" sz="1702" b="1" dirty="0">
                <a:solidFill>
                  <a:srgbClr val="272525"/>
                </a:solidFill>
                <a:latin typeface="p22-mackinac-pro" pitchFamily="34" charset="0"/>
                <a:ea typeface="p22-mackinac-pro" pitchFamily="34" charset="-122"/>
                <a:cs typeface="p22-mackinac-pro" pitchFamily="34" charset="-120"/>
              </a:rPr>
              <a:t>4</a:t>
            </a:r>
            <a:endParaRPr lang="en-US" sz="1702" dirty="0"/>
          </a:p>
        </p:txBody>
      </p:sp>
      <p:sp>
        <p:nvSpPr>
          <p:cNvPr id="26" name="Text 22"/>
          <p:cNvSpPr/>
          <p:nvPr/>
        </p:nvSpPr>
        <p:spPr>
          <a:xfrm>
            <a:off x="6416754" y="6958251"/>
            <a:ext cx="2977872" cy="229195"/>
          </a:xfrm>
          <a:prstGeom prst="rect">
            <a:avLst/>
          </a:prstGeom>
          <a:noFill/>
          <a:ln/>
        </p:spPr>
        <p:txBody>
          <a:bodyPr wrap="none" rtlCol="0" anchor="t"/>
          <a:lstStyle/>
          <a:p>
            <a:pPr marL="0" indent="0" algn="l">
              <a:lnSpc>
                <a:spcPts val="1804"/>
              </a:lnSpc>
              <a:buNone/>
            </a:pPr>
            <a:r>
              <a:rPr lang="en-US" b="1" dirty="0">
                <a:solidFill>
                  <a:srgbClr val="272525"/>
                </a:solidFill>
                <a:latin typeface="p22-mackinac-pro" pitchFamily="34" charset="0"/>
                <a:ea typeface="p22-mackinac-pro" pitchFamily="34" charset="-122"/>
                <a:cs typeface="p22-mackinac-pro" pitchFamily="34" charset="-120"/>
              </a:rPr>
              <a:t>Integration with Pose Estimation</a:t>
            </a:r>
            <a:endParaRPr lang="en-US" dirty="0"/>
          </a:p>
        </p:txBody>
      </p:sp>
      <p:sp>
        <p:nvSpPr>
          <p:cNvPr id="27" name="Text 23"/>
          <p:cNvSpPr/>
          <p:nvPr/>
        </p:nvSpPr>
        <p:spPr>
          <a:xfrm>
            <a:off x="6416752" y="7275433"/>
            <a:ext cx="7782877" cy="1021198"/>
          </a:xfrm>
          <a:prstGeom prst="rect">
            <a:avLst/>
          </a:prstGeom>
          <a:noFill/>
          <a:ln/>
        </p:spPr>
        <p:txBody>
          <a:bodyPr wrap="square" rtlCol="0" anchor="t"/>
          <a:lstStyle/>
          <a:p>
            <a:pPr marL="0" indent="0" algn="l">
              <a:lnSpc>
                <a:spcPts val="1848"/>
              </a:lnSpc>
              <a:buNone/>
            </a:pPr>
            <a:r>
              <a:rPr lang="en-US" dirty="0">
                <a:solidFill>
                  <a:srgbClr val="272525"/>
                </a:solidFill>
                <a:latin typeface="Eudoxus Sans" pitchFamily="34" charset="0"/>
                <a:ea typeface="Eudoxus Sans" pitchFamily="34" charset="-122"/>
                <a:cs typeface="Eudoxus Sans" pitchFamily="34" charset="-120"/>
              </a:rPr>
              <a:t>Heuristic rules and decision trees can enhance pose estimation outputs for exercise recognition. This integration, along with machine learning models or sequence matching algorithms, accurately identifies exercises using real-time pose data from videos or camera feeds.</a:t>
            </a:r>
            <a:endParaRPr lang="en-US" dirty="0"/>
          </a:p>
        </p:txBody>
      </p:sp>
      <p:pic>
        <p:nvPicPr>
          <p:cNvPr id="29" name="Picture 28">
            <a:extLst>
              <a:ext uri="{FF2B5EF4-FFF2-40B4-BE49-F238E27FC236}">
                <a16:creationId xmlns:a16="http://schemas.microsoft.com/office/drawing/2014/main" id="{5C96DF0A-5BCF-0604-7439-BF05317BB2BD}"/>
              </a:ext>
            </a:extLst>
          </p:cNvPr>
          <p:cNvPicPr>
            <a:picLocks noChangeAspect="1"/>
          </p:cNvPicPr>
          <p:nvPr/>
        </p:nvPicPr>
        <p:blipFill>
          <a:blip r:embed="rId4"/>
          <a:stretch>
            <a:fillRect/>
          </a:stretch>
        </p:blipFill>
        <p:spPr>
          <a:xfrm>
            <a:off x="788468" y="-1"/>
            <a:ext cx="4256273" cy="852011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TotalTime>
  <Words>1895</Words>
  <Application>Microsoft Office PowerPoint</Application>
  <PresentationFormat>Custom</PresentationFormat>
  <Paragraphs>142</Paragraphs>
  <Slides>19</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Eudoxus Sans</vt:lpstr>
      <vt:lpstr>p22-mackinac-pro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Prashant Devshali</cp:lastModifiedBy>
  <cp:revision>33</cp:revision>
  <dcterms:created xsi:type="dcterms:W3CDTF">2024-05-11T16:23:35Z</dcterms:created>
  <dcterms:modified xsi:type="dcterms:W3CDTF">2024-05-12T16:58:10Z</dcterms:modified>
</cp:coreProperties>
</file>